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embedTrueTypeFonts="1" saveSubsetFonts="1">
  <p:sldMasterIdLst>
    <p:sldMasterId id="2147483680" r:id="rId1"/>
  </p:sldMasterIdLst>
  <p:notesMasterIdLst>
    <p:notesMasterId r:id="rId54"/>
  </p:notesMasterIdLst>
  <p:handoutMasterIdLst>
    <p:handoutMasterId r:id="rId55"/>
  </p:handoutMasterIdLst>
  <p:sldIdLst>
    <p:sldId id="2142" r:id="rId2"/>
    <p:sldId id="2002" r:id="rId3"/>
    <p:sldId id="2001" r:id="rId4"/>
    <p:sldId id="2148" r:id="rId5"/>
    <p:sldId id="2015" r:id="rId6"/>
    <p:sldId id="2121" r:id="rId7"/>
    <p:sldId id="2018" r:id="rId8"/>
    <p:sldId id="2010" r:id="rId9"/>
    <p:sldId id="2115" r:id="rId10"/>
    <p:sldId id="2004" r:id="rId11"/>
    <p:sldId id="2040" r:id="rId12"/>
    <p:sldId id="2027" r:id="rId13"/>
    <p:sldId id="2087" r:id="rId14"/>
    <p:sldId id="2136" r:id="rId15"/>
    <p:sldId id="2089" r:id="rId16"/>
    <p:sldId id="2137" r:id="rId17"/>
    <p:sldId id="2135" r:id="rId18"/>
    <p:sldId id="2100" r:id="rId19"/>
    <p:sldId id="2111" r:id="rId20"/>
    <p:sldId id="2146" r:id="rId21"/>
    <p:sldId id="2037" r:id="rId22"/>
    <p:sldId id="2079" r:id="rId23"/>
    <p:sldId id="2064" r:id="rId24"/>
    <p:sldId id="2082" r:id="rId25"/>
    <p:sldId id="2147" r:id="rId26"/>
    <p:sldId id="2086" r:id="rId27"/>
    <p:sldId id="2123" r:id="rId28"/>
    <p:sldId id="2125" r:id="rId29"/>
    <p:sldId id="2128" r:id="rId30"/>
    <p:sldId id="2126" r:id="rId31"/>
    <p:sldId id="2130" r:id="rId32"/>
    <p:sldId id="2131" r:id="rId33"/>
    <p:sldId id="2129" r:id="rId34"/>
    <p:sldId id="2080" r:id="rId35"/>
    <p:sldId id="2081" r:id="rId36"/>
    <p:sldId id="2068" r:id="rId37"/>
    <p:sldId id="2105" r:id="rId38"/>
    <p:sldId id="2106" r:id="rId39"/>
    <p:sldId id="2066" r:id="rId40"/>
    <p:sldId id="2139" r:id="rId41"/>
    <p:sldId id="2132" r:id="rId42"/>
    <p:sldId id="2133" r:id="rId43"/>
    <p:sldId id="2134" r:id="rId44"/>
    <p:sldId id="2120" r:id="rId45"/>
    <p:sldId id="2117" r:id="rId46"/>
    <p:sldId id="2118" r:id="rId47"/>
    <p:sldId id="2149" r:id="rId48"/>
    <p:sldId id="2150" r:id="rId49"/>
    <p:sldId id="2140" r:id="rId50"/>
    <p:sldId id="2144" r:id="rId51"/>
    <p:sldId id="2141" r:id="rId52"/>
    <p:sldId id="2143" r:id="rId53"/>
  </p:sldIdLst>
  <p:sldSz cx="12192000" cy="6858000"/>
  <p:notesSz cx="6858000" cy="9144000"/>
  <p:embeddedFontLst>
    <p:embeddedFont>
      <p:font typeface="BIZ UDPゴシック" panose="020B0400000000000000" pitchFamily="50" charset="-128"/>
      <p:regular r:id="rId56"/>
      <p:bold r:id="rId57"/>
    </p:embeddedFont>
    <p:embeddedFont>
      <p:font typeface="Wingdings 3" panose="05040102010807070707" pitchFamily="18" charset="2"/>
      <p:regular r:id="rId58"/>
    </p:embeddedFont>
    <p:embeddedFont>
      <p:font typeface="游ゴシック" panose="020B0400000000000000" pitchFamily="50" charset="-128"/>
      <p:regular r:id="rId59"/>
      <p:bold r:id="rId6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8" userDrawn="1">
          <p15:clr>
            <a:srgbClr val="A4A3A4"/>
          </p15:clr>
        </p15:guide>
        <p15:guide id="2" pos="279" userDrawn="1">
          <p15:clr>
            <a:srgbClr val="A4A3A4"/>
          </p15:clr>
        </p15:guide>
        <p15:guide id="3" orient="horz" pos="33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3FD"/>
    <a:srgbClr val="000000"/>
    <a:srgbClr val="F6F9FC"/>
    <a:srgbClr val="0C0C0C"/>
    <a:srgbClr val="050F1E"/>
    <a:srgbClr val="B0C6E1"/>
    <a:srgbClr val="FFFFFF"/>
    <a:srgbClr val="EBEAE6"/>
    <a:srgbClr val="213957"/>
    <a:srgbClr val="5152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テーマ スタイル 2 - アクセント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中間スタイル 4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間スタイル 4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4" autoAdjust="0"/>
    <p:restoredTop sz="86780" autoAdjust="0"/>
  </p:normalViewPr>
  <p:slideViewPr>
    <p:cSldViewPr snapToGrid="0">
      <p:cViewPr varScale="1">
        <p:scale>
          <a:sx n="61" d="100"/>
          <a:sy n="61" d="100"/>
        </p:scale>
        <p:origin x="694" y="32"/>
      </p:cViewPr>
      <p:guideLst>
        <p:guide orient="horz" pos="278"/>
        <p:guide pos="279"/>
        <p:guide orient="horz" pos="3362"/>
      </p:guideLst>
    </p:cSldViewPr>
  </p:slideViewPr>
  <p:notesTextViewPr>
    <p:cViewPr>
      <p:scale>
        <a:sx n="125" d="100"/>
        <a:sy n="125" d="100"/>
      </p:scale>
      <p:origin x="0" y="0"/>
    </p:cViewPr>
  </p:notesTextViewPr>
  <p:sorterViewPr>
    <p:cViewPr varScale="1">
      <p:scale>
        <a:sx n="1" d="1"/>
        <a:sy n="1" d="1"/>
      </p:scale>
      <p:origin x="0" y="0"/>
    </p:cViewPr>
  </p:sorter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70B77924-FC00-4619-8CCA-E53D968AE8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11100701-6B00-4B70-9E32-D47E9630D7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9A0413-DC9B-4B43-AACC-DED842BB2B62}" type="datetimeFigureOut">
              <a:rPr kumimoji="1" lang="ja-JP" altLang="en-US" smtClean="0"/>
              <a:t>2025/10/22</a:t>
            </a:fld>
            <a:endParaRPr kumimoji="1" lang="ja-JP" altLang="en-US"/>
          </a:p>
        </p:txBody>
      </p:sp>
      <p:sp>
        <p:nvSpPr>
          <p:cNvPr id="4" name="フッター プレースホルダー 3">
            <a:extLst>
              <a:ext uri="{FF2B5EF4-FFF2-40B4-BE49-F238E27FC236}">
                <a16:creationId xmlns:a16="http://schemas.microsoft.com/office/drawing/2014/main" id="{D635FA5A-D030-41A7-8D07-9D7D3FC16FE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9A33CC67-8786-4BD8-8E31-637DC3A711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E14788-61C1-40BD-A100-933F47171E74}" type="slidenum">
              <a:rPr kumimoji="1" lang="ja-JP" altLang="en-US" smtClean="0"/>
              <a:t>‹#›</a:t>
            </a:fld>
            <a:endParaRPr kumimoji="1" lang="ja-JP" altLang="en-US"/>
          </a:p>
        </p:txBody>
      </p:sp>
    </p:spTree>
    <p:extLst>
      <p:ext uri="{BB962C8B-B14F-4D97-AF65-F5344CB8AC3E}">
        <p14:creationId xmlns:p14="http://schemas.microsoft.com/office/powerpoint/2010/main" val="2798868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D4A84-8111-4BF5-A60D-7431DAC34157}" type="datetimeFigureOut">
              <a:rPr kumimoji="1" lang="ja-JP" altLang="en-US" smtClean="0"/>
              <a:t>2025/10/22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F4807B-DE33-4619-A013-C265E21AF23D}" type="slidenum">
              <a:rPr kumimoji="1" lang="ja-JP" altLang="en-US" smtClean="0"/>
              <a:t>‹#›</a:t>
            </a:fld>
            <a:endParaRPr kumimoji="1" lang="ja-JP" altLang="en-US"/>
          </a:p>
        </p:txBody>
      </p:sp>
    </p:spTree>
    <p:extLst>
      <p:ext uri="{BB962C8B-B14F-4D97-AF65-F5344CB8AC3E}">
        <p14:creationId xmlns:p14="http://schemas.microsoft.com/office/powerpoint/2010/main" val="35841605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764A4-65F7-7C51-21BF-2B4492FD336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7EC98B0-0316-A7B5-39B3-FA4CDE29DE1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35892E9-E684-5DC8-FF7F-E82BA816930A}"/>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5027AC40-F0EE-9A33-300B-B247E0DDBF49}"/>
              </a:ext>
            </a:extLst>
          </p:cNvPr>
          <p:cNvSpPr>
            <a:spLocks noGrp="1"/>
          </p:cNvSpPr>
          <p:nvPr>
            <p:ph type="sldNum" sz="quarter" idx="5"/>
          </p:nvPr>
        </p:nvSpPr>
        <p:spPr/>
        <p:txBody>
          <a:bodyPr/>
          <a:lstStyle/>
          <a:p>
            <a:fld id="{69F4807B-DE33-4619-A013-C265E21AF23D}" type="slidenum">
              <a:rPr kumimoji="1" lang="ja-JP" altLang="en-US" smtClean="0"/>
              <a:t>12</a:t>
            </a:fld>
            <a:endParaRPr kumimoji="1" lang="ja-JP" altLang="en-US"/>
          </a:p>
        </p:txBody>
      </p:sp>
    </p:spTree>
    <p:extLst>
      <p:ext uri="{BB962C8B-B14F-4D97-AF65-F5344CB8AC3E}">
        <p14:creationId xmlns:p14="http://schemas.microsoft.com/office/powerpoint/2010/main" val="3794160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36045-FB0D-93BB-21A1-73A53E571B8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FA2B37C-DFE1-417C-D9AE-A7B70EF726F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ED0178C-F842-026A-DACE-58E233C1EA5F}"/>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6194D8C9-1B1D-6549-5E28-6EE84A6479BE}"/>
              </a:ext>
            </a:extLst>
          </p:cNvPr>
          <p:cNvSpPr>
            <a:spLocks noGrp="1"/>
          </p:cNvSpPr>
          <p:nvPr>
            <p:ph type="sldNum" sz="quarter" idx="5"/>
          </p:nvPr>
        </p:nvSpPr>
        <p:spPr/>
        <p:txBody>
          <a:bodyPr/>
          <a:lstStyle/>
          <a:p>
            <a:fld id="{69F4807B-DE33-4619-A013-C265E21AF23D}" type="slidenum">
              <a:rPr kumimoji="1" lang="ja-JP" altLang="en-US" smtClean="0"/>
              <a:t>17</a:t>
            </a:fld>
            <a:endParaRPr kumimoji="1" lang="ja-JP" altLang="en-US"/>
          </a:p>
        </p:txBody>
      </p:sp>
    </p:spTree>
    <p:extLst>
      <p:ext uri="{BB962C8B-B14F-4D97-AF65-F5344CB8AC3E}">
        <p14:creationId xmlns:p14="http://schemas.microsoft.com/office/powerpoint/2010/main" val="813204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09EE05-BA7B-DEC3-97D6-34E954A1B9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D04F73A-3E9A-D9AB-3AD3-F56F37BAAA7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8994BC9-28CB-7213-E4FE-8CE46DC90DE5}"/>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B9675212-E592-5E1B-F1D6-7655EC383410}"/>
              </a:ext>
            </a:extLst>
          </p:cNvPr>
          <p:cNvSpPr>
            <a:spLocks noGrp="1"/>
          </p:cNvSpPr>
          <p:nvPr>
            <p:ph type="sldNum" sz="quarter" idx="5"/>
          </p:nvPr>
        </p:nvSpPr>
        <p:spPr/>
        <p:txBody>
          <a:bodyPr/>
          <a:lstStyle/>
          <a:p>
            <a:fld id="{69F4807B-DE33-4619-A013-C265E21AF23D}" type="slidenum">
              <a:rPr kumimoji="1" lang="ja-JP" altLang="en-US" smtClean="0"/>
              <a:t>18</a:t>
            </a:fld>
            <a:endParaRPr kumimoji="1" lang="ja-JP" altLang="en-US"/>
          </a:p>
        </p:txBody>
      </p:sp>
    </p:spTree>
    <p:extLst>
      <p:ext uri="{BB962C8B-B14F-4D97-AF65-F5344CB8AC3E}">
        <p14:creationId xmlns:p14="http://schemas.microsoft.com/office/powerpoint/2010/main" val="3057473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35</a:t>
            </a:fld>
            <a:endParaRPr kumimoji="1" lang="ja-JP" altLang="en-US"/>
          </a:p>
        </p:txBody>
      </p:sp>
    </p:spTree>
    <p:extLst>
      <p:ext uri="{BB962C8B-B14F-4D97-AF65-F5344CB8AC3E}">
        <p14:creationId xmlns:p14="http://schemas.microsoft.com/office/powerpoint/2010/main" val="956675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37</a:t>
            </a:fld>
            <a:endParaRPr kumimoji="1" lang="ja-JP" altLang="en-US"/>
          </a:p>
        </p:txBody>
      </p:sp>
    </p:spTree>
    <p:extLst>
      <p:ext uri="{BB962C8B-B14F-4D97-AF65-F5344CB8AC3E}">
        <p14:creationId xmlns:p14="http://schemas.microsoft.com/office/powerpoint/2010/main" val="3614775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38</a:t>
            </a:fld>
            <a:endParaRPr kumimoji="1" lang="ja-JP" altLang="en-US"/>
          </a:p>
        </p:txBody>
      </p:sp>
    </p:spTree>
    <p:extLst>
      <p:ext uri="{BB962C8B-B14F-4D97-AF65-F5344CB8AC3E}">
        <p14:creationId xmlns:p14="http://schemas.microsoft.com/office/powerpoint/2010/main" val="74435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49</a:t>
            </a:fld>
            <a:endParaRPr kumimoji="1" lang="ja-JP" altLang="en-US"/>
          </a:p>
        </p:txBody>
      </p:sp>
    </p:spTree>
    <p:extLst>
      <p:ext uri="{BB962C8B-B14F-4D97-AF65-F5344CB8AC3E}">
        <p14:creationId xmlns:p14="http://schemas.microsoft.com/office/powerpoint/2010/main" val="900424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50</a:t>
            </a:fld>
            <a:endParaRPr kumimoji="1" lang="ja-JP" altLang="en-US"/>
          </a:p>
        </p:txBody>
      </p:sp>
    </p:spTree>
    <p:extLst>
      <p:ext uri="{BB962C8B-B14F-4D97-AF65-F5344CB8AC3E}">
        <p14:creationId xmlns:p14="http://schemas.microsoft.com/office/powerpoint/2010/main" val="3547567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1" y="0"/>
            <a:ext cx="11288344" cy="4050836"/>
          </a:xfrm>
          <a:prstGeom prst="rect">
            <a:avLst/>
          </a:prstGeom>
        </p:spPr>
        <p:txBody>
          <a:bodyPr anchor="b">
            <a:noAutofit/>
          </a:bodyPr>
          <a:lstStyle>
            <a:lvl1pPr algn="ctr">
              <a:defRPr sz="405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Subtitle 2"/>
          <p:cNvSpPr>
            <a:spLocks noGrp="1"/>
          </p:cNvSpPr>
          <p:nvPr userDrawn="1">
            <p:ph type="subTitle" idx="1"/>
          </p:nvPr>
        </p:nvSpPr>
        <p:spPr>
          <a:xfrm>
            <a:off x="-1" y="4050833"/>
            <a:ext cx="11288345" cy="2815634"/>
          </a:xfrm>
        </p:spPr>
        <p:txBody>
          <a:bodyPr anchor="t">
            <a:normAutofit/>
          </a:bodyPr>
          <a:lstStyle>
            <a:lvl1pPr marL="0" indent="0" algn="ctr">
              <a:buNone/>
              <a:defRPr sz="2100">
                <a:solidFill>
                  <a:schemeClr val="accent1">
                    <a:lumMod val="50000"/>
                  </a:schemeClr>
                </a:solidFill>
                <a:latin typeface="BIZ UDPゴシック" panose="020B0400000000000000" pitchFamily="50" charset="-128"/>
                <a:ea typeface="BIZ UDPゴシック" panose="020B0400000000000000" pitchFamily="50" charset="-128"/>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ja-JP" altLang="en-US" dirty="0"/>
              <a:t>マスター サブタイトルの書式設定</a:t>
            </a:r>
            <a:endParaRPr lang="en-US" dirty="0"/>
          </a:p>
        </p:txBody>
      </p:sp>
    </p:spTree>
    <p:extLst>
      <p:ext uri="{BB962C8B-B14F-4D97-AF65-F5344CB8AC3E}">
        <p14:creationId xmlns:p14="http://schemas.microsoft.com/office/powerpoint/2010/main" val="2065705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28335577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200251-1FC8-4C3F-BB39-1C48104DF5C2}"/>
              </a:ext>
            </a:extLst>
          </p:cNvPr>
          <p:cNvSpPr>
            <a:spLocks noGrp="1"/>
          </p:cNvSpPr>
          <p:nvPr>
            <p:ph type="title"/>
          </p:nvPr>
        </p:nvSpPr>
        <p:spPr>
          <a:xfrm>
            <a:off x="124650" y="99748"/>
            <a:ext cx="12064177" cy="6512718"/>
          </a:xfrm>
        </p:spPr>
        <p:txBody>
          <a:bodyPr anchor="ctr">
            <a:normAutofit/>
          </a:bodyPr>
          <a:lstStyle>
            <a:lvl1pPr algn="ctr">
              <a:defRPr sz="360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4F3E79A9-91C0-49A6-A2A9-AF5BC1261321}"/>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9631614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1659" y="1451731"/>
            <a:ext cx="5685237" cy="5160737"/>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6205108" y="1451728"/>
            <a:ext cx="5983717" cy="5160738"/>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Slide Number Placeholder 6"/>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10" name="タイトル 1">
            <a:extLst>
              <a:ext uri="{FF2B5EF4-FFF2-40B4-BE49-F238E27FC236}">
                <a16:creationId xmlns:a16="http://schemas.microsoft.com/office/drawing/2014/main" id="{693276B3-72B0-4D30-9805-FA629D3F7930}"/>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cxnSp>
        <p:nvCxnSpPr>
          <p:cNvPr id="6" name="直線コネクタ 5">
            <a:extLst>
              <a:ext uri="{FF2B5EF4-FFF2-40B4-BE49-F238E27FC236}">
                <a16:creationId xmlns:a16="http://schemas.microsoft.com/office/drawing/2014/main" id="{D2973D26-B9FB-40E6-84D2-0DC380433CDB}"/>
              </a:ext>
            </a:extLst>
          </p:cNvPr>
          <p:cNvCxnSpPr/>
          <p:nvPr userDrawn="1"/>
        </p:nvCxnSpPr>
        <p:spPr>
          <a:xfrm>
            <a:off x="6096000" y="1451730"/>
            <a:ext cx="0" cy="5160739"/>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54607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6106912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330341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896883"/>
          </a:xfrm>
        </p:spPr>
        <p:txBody>
          <a:bodyPr>
            <a:spAutoFit/>
          </a:bodyPr>
          <a:lstStyle>
            <a:lvl1pPr>
              <a:defRPr sz="3921">
                <a:latin typeface="BIZ UDPゴシック" panose="020B0400000000000000" pitchFamily="50" charset="-128"/>
                <a:ea typeface="BIZ UDPゴシック" panose="020B0400000000000000" pitchFamily="50" charset="-128"/>
              </a:defRPr>
            </a:lvl1pPr>
            <a:lvl2pPr>
              <a:defRPr sz="2745">
                <a:latin typeface="BIZ UDPゴシック" panose="020B0400000000000000" pitchFamily="50" charset="-128"/>
                <a:ea typeface="BIZ UDPゴシック" panose="020B0400000000000000" pitchFamily="50" charset="-128"/>
              </a:defRPr>
            </a:lvl2pPr>
            <a:lvl3pPr>
              <a:defRPr sz="2353">
                <a:latin typeface="BIZ UDPゴシック" panose="020B0400000000000000" pitchFamily="50" charset="-128"/>
                <a:ea typeface="BIZ UDPゴシック" panose="020B0400000000000000" pitchFamily="50" charset="-128"/>
              </a:defRPr>
            </a:lvl3pPr>
            <a:lvl4pPr>
              <a:defRPr sz="1961">
                <a:latin typeface="BIZ UDPゴシック" panose="020B0400000000000000" pitchFamily="50" charset="-128"/>
                <a:ea typeface="BIZ UDPゴシック" panose="020B0400000000000000" pitchFamily="50" charset="-128"/>
              </a:defRPr>
            </a:lvl4pPr>
            <a:lvl5pPr>
              <a:defRPr>
                <a:latin typeface="+mn-lt"/>
                <a:ea typeface="+mn-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6" name="Title 5"/>
          <p:cNvSpPr>
            <a:spLocks noGrp="1"/>
          </p:cNvSpPr>
          <p:nvPr>
            <p:ph type="title"/>
          </p:nvPr>
        </p:nvSpPr>
        <p:spPr/>
        <p:txBody>
          <a:bodyPr/>
          <a:lstStyle>
            <a:lvl1pPr>
              <a:defRPr>
                <a:solidFill>
                  <a:schemeClr val="bg1"/>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pic>
        <p:nvPicPr>
          <p:cNvPr id="2" name="図 1">
            <a:extLst>
              <a:ext uri="{FF2B5EF4-FFF2-40B4-BE49-F238E27FC236}">
                <a16:creationId xmlns:a16="http://schemas.microsoft.com/office/drawing/2014/main" id="{223D0ED0-153B-48AB-A463-6B372E37BF62}"/>
              </a:ext>
            </a:extLst>
          </p:cNvPr>
          <p:cNvPicPr>
            <a:picLocks noChangeAspect="1"/>
          </p:cNvPicPr>
          <p:nvPr userDrawn="1"/>
        </p:nvPicPr>
        <p:blipFill>
          <a:blip r:embed="rId2"/>
          <a:stretch>
            <a:fillRect/>
          </a:stretch>
        </p:blipFill>
        <p:spPr>
          <a:xfrm>
            <a:off x="0" y="7071"/>
            <a:ext cx="12192000" cy="1182106"/>
          </a:xfrm>
          <a:prstGeom prst="rect">
            <a:avLst/>
          </a:prstGeom>
        </p:spPr>
      </p:pic>
      <p:sp>
        <p:nvSpPr>
          <p:cNvPr id="3" name="スライド番号プレースホルダー 2">
            <a:extLst>
              <a:ext uri="{FF2B5EF4-FFF2-40B4-BE49-F238E27FC236}">
                <a16:creationId xmlns:a16="http://schemas.microsoft.com/office/drawing/2014/main" id="{4B5966CE-E586-4846-9D29-55DFD61FAF2A}"/>
              </a:ext>
            </a:extLst>
          </p:cNvPr>
          <p:cNvSpPr>
            <a:spLocks noGrp="1"/>
          </p:cNvSpPr>
          <p:nvPr>
            <p:ph type="sldNum" sz="quarter" idx="11"/>
          </p:nvPr>
        </p:nvSpPr>
        <p:spPr/>
        <p:txBody>
          <a:bodyPr/>
          <a:lstStyle/>
          <a:p>
            <a:fld id="{B01966AA-40F2-4759-97C9-DDA0BED365A6}" type="slidenum">
              <a:rPr kumimoji="1" lang="ja-JP" altLang="en-US" smtClean="0"/>
              <a:pPr/>
              <a:t>‹#›</a:t>
            </a:fld>
            <a:endParaRPr kumimoji="1" lang="ja-JP" altLang="en-US" dirty="0"/>
          </a:p>
        </p:txBody>
      </p:sp>
    </p:spTree>
    <p:extLst>
      <p:ext uri="{BB962C8B-B14F-4D97-AF65-F5344CB8AC3E}">
        <p14:creationId xmlns:p14="http://schemas.microsoft.com/office/powerpoint/2010/main" val="17076480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nchor="ctr">
            <a:normAutofit/>
          </a:bodyPr>
          <a:lstStyle>
            <a:lvl1pPr>
              <a:lnSpc>
                <a:spcPct val="150000"/>
              </a:lnSpc>
              <a:defRPr sz="2800">
                <a:latin typeface="BIZ UDPゴシック" panose="020B0400000000000000" pitchFamily="50" charset="-128"/>
                <a:ea typeface="BIZ UDPゴシック" panose="020B0400000000000000" pitchFamily="50" charset="-128"/>
              </a:defRPr>
            </a:lvl1pPr>
            <a:lvl2pPr>
              <a:lnSpc>
                <a:spcPct val="150000"/>
              </a:lnSpc>
              <a:defRPr sz="2800">
                <a:latin typeface="BIZ UDPゴシック" panose="020B0400000000000000" pitchFamily="50" charset="-128"/>
                <a:ea typeface="BIZ UDPゴシック" panose="020B0400000000000000" pitchFamily="50" charset="-128"/>
              </a:defRPr>
            </a:lvl2pPr>
            <a:lvl3pPr>
              <a:lnSpc>
                <a:spcPct val="150000"/>
              </a:lnSpc>
              <a:defRPr sz="2400">
                <a:latin typeface="BIZ UDPゴシック" panose="020B0400000000000000" pitchFamily="50" charset="-128"/>
                <a:ea typeface="BIZ UDPゴシック" panose="020B0400000000000000" pitchFamily="50" charset="-128"/>
              </a:defRPr>
            </a:lvl3pPr>
            <a:lvl4pPr>
              <a:lnSpc>
                <a:spcPct val="150000"/>
              </a:lnSpc>
              <a:defRPr sz="2400">
                <a:latin typeface="BIZ UDPゴシック" panose="020B0400000000000000" pitchFamily="50" charset="-128"/>
                <a:ea typeface="BIZ UDPゴシック" panose="020B0400000000000000" pitchFamily="50" charset="-128"/>
              </a:defRPr>
            </a:lvl4pPr>
            <a:lvl5pPr>
              <a:lnSpc>
                <a:spcPct val="150000"/>
              </a:lnSpc>
              <a:defRPr sz="2400">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3AF211FB-C8CE-4038-AD32-90550553BE7E}" type="datetimeFigureOut">
              <a:rPr kumimoji="1" lang="ja-JP" altLang="en-US" smtClean="0"/>
              <a:t>2025/10/22</a:t>
            </a:fld>
            <a:endParaRPr kumimoji="1" lang="ja-JP" altLang="en-US" dirty="0"/>
          </a:p>
        </p:txBody>
      </p:sp>
      <p:sp>
        <p:nvSpPr>
          <p:cNvPr id="5" name="Footer Placeholder 4"/>
          <p:cNvSpPr>
            <a:spLocks noGrp="1"/>
          </p:cNvSpPr>
          <p:nvPr>
            <p:ph type="ftr" sz="quarter" idx="11"/>
          </p:nvPr>
        </p:nvSpPr>
        <p:spPr/>
        <p:txBody>
          <a:bodyPr/>
          <a:lstStyle>
            <a:lvl1pPr>
              <a:defRPr>
                <a:latin typeface="BIZ UDPゴシック" panose="020B0400000000000000" pitchFamily="50" charset="-128"/>
                <a:ea typeface="BIZ UDPゴシック" panose="020B0400000000000000" pitchFamily="50" charset="-128"/>
              </a:defRPr>
            </a:lvl1pPr>
          </a:lstStyle>
          <a:p>
            <a:r>
              <a:rPr kumimoji="1" lang="en-US" altLang="ja-JP" dirty="0"/>
              <a:t>BuriKaigi2019 https://connpass.com/event/111062/ #</a:t>
            </a:r>
            <a:r>
              <a:rPr kumimoji="1" lang="en-US" altLang="ja-JP" dirty="0" err="1"/>
              <a:t>BuriKaigi</a:t>
            </a:r>
            <a:endParaRPr kumimoji="1" lang="ja-JP" altLang="en-US" dirty="0"/>
          </a:p>
          <a:p>
            <a:endParaRPr kumimoji="1" lang="ja-JP" altLang="en-US" dirty="0"/>
          </a:p>
        </p:txBody>
      </p:sp>
      <p:sp>
        <p:nvSpPr>
          <p:cNvPr id="6" name="Slide Number Placeholder 5"/>
          <p:cNvSpPr>
            <a:spLocks noGrp="1"/>
          </p:cNvSpPr>
          <p:nvPr>
            <p:ph type="sldNum" sz="quarter" idx="12"/>
          </p:nvPr>
        </p:nvSpPr>
        <p:spPr/>
        <p:txBody>
          <a:bodyPr/>
          <a:lstStyle>
            <a:lvl1pPr>
              <a:defRPr>
                <a:latin typeface="BIZ UDPゴシック" panose="020B0400000000000000" pitchFamily="50" charset="-128"/>
                <a:ea typeface="BIZ UDPゴシック" panose="020B0400000000000000" pitchFamily="50" charset="-128"/>
              </a:defRPr>
            </a:lvl1pPr>
          </a:lstStyle>
          <a:p>
            <a:fld id="{FE5F752D-437C-4574-A414-69369E2F8417}" type="slidenum">
              <a:rPr kumimoji="1" lang="ja-JP" altLang="en-US" smtClean="0"/>
              <a:pPr/>
              <a:t>‹#›</a:t>
            </a:fld>
            <a:endParaRPr kumimoji="1" lang="ja-JP" altLang="en-US" dirty="0"/>
          </a:p>
        </p:txBody>
      </p:sp>
    </p:spTree>
    <p:extLst>
      <p:ext uri="{BB962C8B-B14F-4D97-AF65-F5344CB8AC3E}">
        <p14:creationId xmlns:p14="http://schemas.microsoft.com/office/powerpoint/2010/main" val="3781159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デモ">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solidFill>
                  <a:schemeClr val="tx1"/>
                </a:solidFill>
                <a:latin typeface="BIZ UDPゴシック" panose="020B0400000000000000" pitchFamily="50" charset="-128"/>
                <a:ea typeface="BIZ UDPゴシック" panose="020B0400000000000000" pitchFamily="50" charset="-128"/>
              </a:defRPr>
            </a:lvl1pPr>
          </a:lstStyle>
          <a:p>
            <a:r>
              <a:rPr lang="en-US" altLang="ja-JP" dirty="0"/>
              <a:t>Demo title</a:t>
            </a:r>
            <a:endParaRPr lang="en-US" dirty="0"/>
          </a:p>
        </p:txBody>
      </p:sp>
      <p:sp>
        <p:nvSpPr>
          <p:cNvPr id="3" name="スライド番号プレースホルダー 2">
            <a:extLst>
              <a:ext uri="{FF2B5EF4-FFF2-40B4-BE49-F238E27FC236}">
                <a16:creationId xmlns:a16="http://schemas.microsoft.com/office/drawing/2014/main" id="{429ABD8F-8C1D-4520-86B1-BAE2A419E149}"/>
              </a:ext>
            </a:extLst>
          </p:cNvPr>
          <p:cNvSpPr>
            <a:spLocks noGrp="1"/>
          </p:cNvSpPr>
          <p:nvPr>
            <p:ph type="sldNum" sz="quarter" idx="10"/>
          </p:nvPr>
        </p:nvSpPr>
        <p:spPr/>
        <p:txBody>
          <a:bodyPr/>
          <a:lstStyle>
            <a:lvl1pPr>
              <a:defRPr>
                <a:solidFill>
                  <a:schemeClr val="tx1"/>
                </a:solidFill>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64625925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userDrawn="1">
            <p:ph type="body" idx="1"/>
          </p:nvPr>
        </p:nvSpPr>
        <p:spPr>
          <a:xfrm>
            <a:off x="301659" y="1312333"/>
            <a:ext cx="11890343" cy="5554134"/>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6" name="Slide Number Placeholder 5"/>
          <p:cNvSpPr>
            <a:spLocks noGrp="1"/>
          </p:cNvSpPr>
          <p:nvPr>
            <p:ph type="sldNum" sz="quarter" idx="4"/>
          </p:nvPr>
        </p:nvSpPr>
        <p:spPr>
          <a:xfrm>
            <a:off x="11505485" y="6612470"/>
            <a:ext cx="683339" cy="237067"/>
          </a:xfrm>
          <a:prstGeom prst="rect">
            <a:avLst/>
          </a:prstGeom>
        </p:spPr>
        <p:txBody>
          <a:bodyPr vert="horz" lIns="91440" tIns="45720" rIns="91440" bIns="45720" rtlCol="0" anchor="ctr"/>
          <a:lstStyle>
            <a:lvl1pPr algn="r">
              <a:defRPr sz="1050">
                <a:solidFill>
                  <a:schemeClr val="accent2">
                    <a:lumMod val="50000"/>
                  </a:schemeClr>
                </a:solidFill>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30" name="タイトル 1">
            <a:extLst>
              <a:ext uri="{FF2B5EF4-FFF2-40B4-BE49-F238E27FC236}">
                <a16:creationId xmlns:a16="http://schemas.microsoft.com/office/drawing/2014/main" id="{2F1792C1-C20A-4E3E-A10F-7F1513218911}"/>
              </a:ext>
            </a:extLst>
          </p:cNvPr>
          <p:cNvSpPr txBox="1">
            <a:spLocks/>
          </p:cNvSpPr>
          <p:nvPr userDrawn="1"/>
        </p:nvSpPr>
        <p:spPr>
          <a:xfrm>
            <a:off x="126700" y="99752"/>
            <a:ext cx="10441261" cy="670717"/>
          </a:xfrm>
          <a:prstGeom prst="rect">
            <a:avLst/>
          </a:prstGeom>
        </p:spPr>
        <p:txBody>
          <a:bodyPr/>
          <a:lstStyle>
            <a:lvl1pPr algn="l" defTabSz="457200" rtl="0" eaLnBrk="1" latinLnBrk="0" hangingPunct="1">
              <a:spcBef>
                <a:spcPct val="0"/>
              </a:spcBef>
              <a:buNone/>
              <a:defRPr kumimoji="1" sz="4000" kern="1200">
                <a:solidFill>
                  <a:schemeClr val="accent1">
                    <a:lumMod val="50000"/>
                  </a:schemeClr>
                </a:solidFill>
                <a:latin typeface="+mn-ea"/>
                <a:ea typeface="+mn-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endParaRPr lang="ja-JP" altLang="en-US" sz="3000" dirty="0">
              <a:latin typeface="BIZ UDPゴシック" panose="020B0400000000000000" pitchFamily="50" charset="-128"/>
              <a:ea typeface="BIZ UDPゴシック" panose="020B0400000000000000" pitchFamily="50" charset="-128"/>
            </a:endParaRPr>
          </a:p>
        </p:txBody>
      </p:sp>
      <p:sp>
        <p:nvSpPr>
          <p:cNvPr id="10" name="タイトル プレースホルダー 9">
            <a:extLst>
              <a:ext uri="{FF2B5EF4-FFF2-40B4-BE49-F238E27FC236}">
                <a16:creationId xmlns:a16="http://schemas.microsoft.com/office/drawing/2014/main" id="{A9CAE40E-097D-418E-9F92-982DEB358407}"/>
              </a:ext>
            </a:extLst>
          </p:cNvPr>
          <p:cNvSpPr>
            <a:spLocks noGrp="1"/>
          </p:cNvSpPr>
          <p:nvPr userDrawn="1">
            <p:ph type="title"/>
          </p:nvPr>
        </p:nvSpPr>
        <p:spPr>
          <a:xfrm>
            <a:off x="301659" y="373124"/>
            <a:ext cx="11887167" cy="939208"/>
          </a:xfrm>
          <a:prstGeom prst="rect">
            <a:avLst/>
          </a:prstGeom>
        </p:spPr>
        <p:txBody>
          <a:bodyPr vert="horz" lIns="91440" tIns="45720" rIns="91440" bIns="45720" rtlCol="0" anchor="t">
            <a:normAutofit/>
          </a:bodyPr>
          <a:lstStyle/>
          <a:p>
            <a:r>
              <a:rPr kumimoji="1" lang="ja-JP" altLang="en-US" dirty="0"/>
              <a:t>マスター タイトルの書式設定</a:t>
            </a:r>
          </a:p>
        </p:txBody>
      </p:sp>
    </p:spTree>
    <p:extLst>
      <p:ext uri="{BB962C8B-B14F-4D97-AF65-F5344CB8AC3E}">
        <p14:creationId xmlns:p14="http://schemas.microsoft.com/office/powerpoint/2010/main" val="3006425672"/>
      </p:ext>
    </p:extLst>
  </p:cSld>
  <p:clrMap bg1="lt1" tx1="dk1" bg2="lt2" tx2="dk2" accent1="accent1" accent2="accent2" accent3="accent3" accent4="accent4" accent5="accent5" accent6="accent6" hlink="hlink" folHlink="folHlink"/>
  <p:sldLayoutIdLst>
    <p:sldLayoutId id="2147483681" r:id="rId1"/>
    <p:sldLayoutId id="2147483686" r:id="rId2"/>
    <p:sldLayoutId id="2147483687" r:id="rId3"/>
    <p:sldLayoutId id="2147483688" r:id="rId4"/>
    <p:sldLayoutId id="2147483690" r:id="rId5"/>
    <p:sldLayoutId id="2147483711" r:id="rId6"/>
    <p:sldLayoutId id="2147483712" r:id="rId7"/>
    <p:sldLayoutId id="2147483715" r:id="rId8"/>
    <p:sldLayoutId id="2147483716" r:id="rId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dt="0"/>
  <p:txStyles>
    <p:titleStyle>
      <a:lvl1pPr algn="l" defTabSz="342900" rtl="0" eaLnBrk="1" latinLnBrk="0" hangingPunct="1">
        <a:spcBef>
          <a:spcPct val="0"/>
        </a:spcBef>
        <a:buNone/>
        <a:defRPr kumimoji="1" sz="400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etaversesouken.com/ai/chatgpt/mechanism-3/" TargetMode="External"/><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blog/jp/2025-02-07-github-copilot-the-agent-awakens/" TargetMode="External"/><Relationship Id="rId3" Type="http://schemas.openxmlformats.org/officeDocument/2006/relationships/image" Target="../media/image19.jpeg"/><Relationship Id="rId7" Type="http://schemas.openxmlformats.org/officeDocument/2006/relationships/hyperlink" Target="https://forest.watch.impress.co.jp/docs/news/2015069.html"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github.com/github/copilot-cli" TargetMode="External"/><Relationship Id="rId5" Type="http://schemas.openxmlformats.org/officeDocument/2006/relationships/hyperlink" Target="https://github.com/google-gemini/gemini-cli" TargetMode="External"/><Relationship Id="rId4" Type="http://schemas.openxmlformats.org/officeDocument/2006/relationships/hyperlink" Target="https://docs.anthropic.com/ja/docs/claude-code/overview" TargetMode="External"/><Relationship Id="rId9" Type="http://schemas.openxmlformats.org/officeDocument/2006/relationships/hyperlink" Target="https://github.blog/jp/2025-05-20-github-copilot-meet-the-new-coding-agen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hyperlink" Target="https://fellou.ai/" TargetMode="External"/><Relationship Id="rId13" Type="http://schemas.openxmlformats.org/officeDocument/2006/relationships/hyperlink" Target="https://www.napkin.ai/" TargetMode="External"/><Relationship Id="rId3" Type="http://schemas.openxmlformats.org/officeDocument/2006/relationships/hyperlink" Target="https://notebooklm.google.com/" TargetMode="External"/><Relationship Id="rId7" Type="http://schemas.openxmlformats.org/officeDocument/2006/relationships/hyperlink" Target="https://skywork.ai/" TargetMode="External"/><Relationship Id="rId12" Type="http://schemas.openxmlformats.org/officeDocument/2006/relationships/hyperlink" Target="https://www.diabrowser.com/"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perplexity.ai/labs" TargetMode="External"/><Relationship Id="rId11" Type="http://schemas.openxmlformats.org/officeDocument/2006/relationships/hyperlink" Target="https://www.genspark.ai/browser" TargetMode="External"/><Relationship Id="rId5" Type="http://schemas.openxmlformats.org/officeDocument/2006/relationships/hyperlink" Target="https://manus.im/" TargetMode="External"/><Relationship Id="rId10" Type="http://schemas.openxmlformats.org/officeDocument/2006/relationships/image" Target="../media/image24.png"/><Relationship Id="rId4" Type="http://schemas.openxmlformats.org/officeDocument/2006/relationships/hyperlink" Target="https://www.genspark.ai/" TargetMode="External"/><Relationship Id="rId9" Type="http://schemas.openxmlformats.org/officeDocument/2006/relationships/hyperlink" Target="https://www.operaneon.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zapier.com/" TargetMode="External"/><Relationship Id="rId5" Type="http://schemas.openxmlformats.org/officeDocument/2006/relationships/hyperlink" Target="https://www.make.com/" TargetMode="External"/><Relationship Id="rId4" Type="http://schemas.openxmlformats.org/officeDocument/2006/relationships/hyperlink" Target="https://n8n.io/"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microsoft.com/ja-jp/microsoft-365-copilot/microsoft-copilot-studio" TargetMode="External"/><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 Id="rId5" Type="http://schemas.openxmlformats.org/officeDocument/2006/relationships/hyperlink" Target="https://learn.microsoft.com/ja-jp/microsoft-365/agents-sdk/agents-sdk-overview?tabs=csharp" TargetMode="External"/><Relationship Id="rId4" Type="http://schemas.openxmlformats.org/officeDocument/2006/relationships/hyperlink" Target="https://azure.microsoft.com/ja-jp/products/ai-foundry/agent-service"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https://ja.wikipedia.org/wiki/JSON-RPC"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hyperlink" Target="https://github.com/modelcontextprotocol" TargetMode="External"/><Relationship Id="rId7" Type="http://schemas.openxmlformats.org/officeDocument/2006/relationships/hyperlink" Target="https://jp.cdata.com/solutions/mcp/" TargetMode="External"/><Relationship Id="rId2" Type="http://schemas.openxmlformats.org/officeDocument/2006/relationships/hyperlink" Target="https://github.com/mcp" TargetMode="External"/><Relationship Id="rId1" Type="http://schemas.openxmlformats.org/officeDocument/2006/relationships/slideLayout" Target="../slideLayouts/slideLayout7.xml"/><Relationship Id="rId6" Type="http://schemas.openxmlformats.org/officeDocument/2006/relationships/hyperlink" Target="https://www.publickey1.jp/blog/25/windowsmcpaiwindows.html" TargetMode="External"/><Relationship Id="rId5" Type="http://schemas.openxmlformats.org/officeDocument/2006/relationships/hyperlink" Target="https://github.com/Microsoft/mcp" TargetMode="External"/><Relationship Id="rId4" Type="http://schemas.openxmlformats.org/officeDocument/2006/relationships/hyperlink" Target="https://github.com/modelcontextprotocol/server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cdata.com/jp/blog/mcp-introduction"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platform.openai.com/docs/guides/function-calling?api-mode=responses"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blogs.nvidia.co.jp/blog/what-is-retrieval-augmented-generation/"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hyperlink" Target="https://blogs.nvidia.co.jp/blog/what-is-retrieval-augmented-generation/" TargetMode="Externa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image" Target="../media/image45.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https://learn.microsoft.com/ja-jp/semantic-kernel/overview/" TargetMode="External"/><Relationship Id="rId2" Type="http://schemas.openxmlformats.org/officeDocument/2006/relationships/hyperlink" Target="https://github.com/microsoft/semantic-kernel" TargetMode="Externa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azure.microsoft.com/en-us/blog/introducing-microsoft-agent-framework/"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7.xml"/><Relationship Id="rId4" Type="http://schemas.openxmlformats.org/officeDocument/2006/relationships/hyperlink" Target="https://devblogs.microsoft.com/dotnet/introducing-microsoft-agent-framework-preview/"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devblogs.microsoft.com/dotnet/introducing-microsoft-agent-framework-preview/" TargetMode="External"/><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hyperlink" Target="https://devblogs.microsoft.com/dotnet/introducing-microsoft-agent-framework-preview/"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s://github.com/Fujiwo/FC.AIAgentSample/blob/1abf7021280543de418a43bd212c5b0d935f8841/Documents/maf.md" TargetMode="Externa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hyperlink" Target="https://github.com/modelcontextprotocol/csharp-sdk" TargetMode="External"/><Relationship Id="rId2" Type="http://schemas.openxmlformats.org/officeDocument/2006/relationships/hyperlink" Target="https://github.com/modelcontextprotocol" TargetMode="Externa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hyperlink" Target="https://github.com/Fujiwo/Shos.AIAgentSample/blob/master/Documents/aiagentlog.md"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github.com/Fujiwo/FC.AIAgentSample/blob/1abf7021280543de418a43bd212c5b0d935f8841/Documents/tutorial.md"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microsoftteamspofukuicompuc-my.sharepoint.com/:b:/g/personal/kojima_f_fcgr_jp/Ef79Z3eVeOZIqCJpHE04AgMBUsX_KPU277IU7MJfTetvQw?e=zzDGah" TargetMode="External"/><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人, 探す, ノートパソコン, 男 が含まれている画像&#10;&#10;AI 生成コンテンツは誤りを含む可能性があります。">
            <a:extLst>
              <a:ext uri="{FF2B5EF4-FFF2-40B4-BE49-F238E27FC236}">
                <a16:creationId xmlns:a16="http://schemas.microsoft.com/office/drawing/2014/main" id="{E09DD6BC-8687-08BF-D3EC-B19CE1F5E287}"/>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6718"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8" name="正方形/長方形 7">
            <a:extLst>
              <a:ext uri="{FF2B5EF4-FFF2-40B4-BE49-F238E27FC236}">
                <a16:creationId xmlns:a16="http://schemas.microsoft.com/office/drawing/2014/main" id="{E25483EB-F16D-7AF9-5946-70BF51751F6E}"/>
              </a:ext>
            </a:extLst>
          </p:cNvPr>
          <p:cNvSpPr/>
          <p:nvPr/>
        </p:nvSpPr>
        <p:spPr>
          <a:xfrm>
            <a:off x="8223250" y="5372099"/>
            <a:ext cx="3833822" cy="1352475"/>
          </a:xfrm>
          <a:prstGeom prst="rect">
            <a:avLst/>
          </a:prstGeom>
          <a:solidFill>
            <a:srgbClr val="000000">
              <a:alpha val="50196"/>
            </a:srgbClr>
          </a:solid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FFFAF16-E777-47D4-A2DE-35BB1450D01E}"/>
              </a:ext>
            </a:extLst>
          </p:cNvPr>
          <p:cNvSpPr>
            <a:spLocks noGrp="1"/>
          </p:cNvSpPr>
          <p:nvPr>
            <p:ph type="ctrTitle"/>
          </p:nvPr>
        </p:nvSpPr>
        <p:spPr>
          <a:xfrm>
            <a:off x="0" y="1871687"/>
            <a:ext cx="6400800" cy="2363763"/>
          </a:xfrm>
          <a:effectLst>
            <a:glow rad="228600">
              <a:schemeClr val="accent1">
                <a:satMod val="175000"/>
                <a:alpha val="40000"/>
              </a:schemeClr>
            </a:glow>
            <a:outerShdw blurRad="50800" dist="38100" dir="2700000" algn="tl" rotWithShape="0">
              <a:prstClr val="black">
                <a:alpha val="40000"/>
              </a:prstClr>
            </a:outerShdw>
          </a:effectLst>
        </p:spPr>
        <p:txBody>
          <a:bodyPr>
            <a:noAutofit/>
          </a:bodyPr>
          <a:lstStyle/>
          <a:p>
            <a:r>
              <a:rPr lang="en-US" altLang="ja-JP" sz="3200" dirty="0"/>
              <a:t>IT</a:t>
            </a:r>
            <a:r>
              <a:rPr lang="ja-JP" altLang="en-US" sz="3200" dirty="0"/>
              <a:t>エンジニア </a:t>
            </a:r>
            <a:r>
              <a:rPr lang="en-US" altLang="ja-JP" sz="3200" dirty="0"/>
              <a:t>(Developer) </a:t>
            </a:r>
            <a:r>
              <a:rPr lang="ja-JP" altLang="en-US" sz="3200" dirty="0"/>
              <a:t>向け</a:t>
            </a:r>
            <a:br>
              <a:rPr lang="en-US" altLang="ja-JP" sz="4400" dirty="0"/>
            </a:br>
            <a:r>
              <a:rPr lang="en-US" altLang="ja-JP" sz="4800" dirty="0"/>
              <a:t>AI</a:t>
            </a:r>
            <a:r>
              <a:rPr lang="ja-JP" altLang="en-US" sz="4800" dirty="0"/>
              <a:t>エージェント開発</a:t>
            </a:r>
            <a:br>
              <a:rPr lang="en-US" altLang="ja-JP" sz="4800" dirty="0"/>
            </a:br>
            <a:r>
              <a:rPr lang="ja-JP" altLang="en-US" sz="4800" dirty="0"/>
              <a:t>ハンズオンセミナー</a:t>
            </a:r>
          </a:p>
        </p:txBody>
      </p:sp>
      <p:sp>
        <p:nvSpPr>
          <p:cNvPr id="3" name="サブタイトル 2">
            <a:extLst>
              <a:ext uri="{FF2B5EF4-FFF2-40B4-BE49-F238E27FC236}">
                <a16:creationId xmlns:a16="http://schemas.microsoft.com/office/drawing/2014/main" id="{EF98B47F-84E2-4641-BD1F-F7A3F805DC9F}"/>
              </a:ext>
            </a:extLst>
          </p:cNvPr>
          <p:cNvSpPr>
            <a:spLocks noGrp="1"/>
          </p:cNvSpPr>
          <p:nvPr>
            <p:ph type="subTitle" idx="1"/>
          </p:nvPr>
        </p:nvSpPr>
        <p:spPr>
          <a:xfrm>
            <a:off x="2654299" y="6357988"/>
            <a:ext cx="2399393" cy="500012"/>
          </a:xfrm>
          <a:effectLst/>
        </p:spPr>
        <p:txBody>
          <a:bodyPr>
            <a:normAutofit/>
          </a:bodyPr>
          <a:lstStyle/>
          <a:p>
            <a:pPr algn="r">
              <a:lnSpc>
                <a:spcPct val="100000"/>
              </a:lnSpc>
            </a:pPr>
            <a:r>
              <a:rPr lang="en-US" altLang="zh-TW" sz="2000" dirty="0">
                <a:solidFill>
                  <a:schemeClr val="bg1">
                    <a:lumMod val="50000"/>
                  </a:schemeClr>
                </a:solidFill>
              </a:rPr>
              <a:t>2025</a:t>
            </a:r>
            <a:r>
              <a:rPr lang="zh-TW" altLang="en-US" sz="2000" dirty="0">
                <a:solidFill>
                  <a:schemeClr val="bg1">
                    <a:lumMod val="50000"/>
                  </a:schemeClr>
                </a:solidFill>
              </a:rPr>
              <a:t>年</a:t>
            </a:r>
            <a:r>
              <a:rPr lang="en-US" altLang="zh-TW" sz="2000" dirty="0">
                <a:solidFill>
                  <a:schemeClr val="bg1">
                    <a:lumMod val="50000"/>
                  </a:schemeClr>
                </a:solidFill>
              </a:rPr>
              <a:t>10</a:t>
            </a:r>
            <a:r>
              <a:rPr lang="zh-TW" altLang="en-US" sz="2000" dirty="0">
                <a:solidFill>
                  <a:schemeClr val="bg1">
                    <a:lumMod val="50000"/>
                  </a:schemeClr>
                </a:solidFill>
              </a:rPr>
              <a:t>月</a:t>
            </a:r>
            <a:endParaRPr lang="en-US" altLang="zh-TW" sz="1800" dirty="0">
              <a:solidFill>
                <a:schemeClr val="bg1">
                  <a:lumMod val="50000"/>
                </a:schemeClr>
              </a:solidFill>
            </a:endParaRPr>
          </a:p>
        </p:txBody>
      </p:sp>
      <p:sp>
        <p:nvSpPr>
          <p:cNvPr id="9" name="タイトル 1">
            <a:extLst>
              <a:ext uri="{FF2B5EF4-FFF2-40B4-BE49-F238E27FC236}">
                <a16:creationId xmlns:a16="http://schemas.microsoft.com/office/drawing/2014/main" id="{4F81845C-71C7-4209-BD2B-B6A832CDBF32}"/>
              </a:ext>
            </a:extLst>
          </p:cNvPr>
          <p:cNvSpPr txBox="1">
            <a:spLocks/>
          </p:cNvSpPr>
          <p:nvPr/>
        </p:nvSpPr>
        <p:spPr>
          <a:xfrm>
            <a:off x="8077199" y="5296182"/>
            <a:ext cx="3979873" cy="1402621"/>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txBody>
          <a:bodyPr vert="horz" lIns="91440" tIns="45720" rIns="91440" bIns="45720" rtlCol="0" anchor="b">
            <a:noAutofit/>
          </a:bodyPr>
          <a:lstStyle>
            <a:lvl1pPr algn="ctr" defTabSz="342900" rtl="0" eaLnBrk="1" latinLnBrk="0" hangingPunct="1">
              <a:spcBef>
                <a:spcPct val="0"/>
              </a:spcBef>
              <a:buNone/>
              <a:defRPr kumimoji="1" sz="405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a:r>
              <a:rPr lang="ja-JP" altLang="en-US" sz="2400" dirty="0">
                <a:solidFill>
                  <a:schemeClr val="bg1"/>
                </a:solidFill>
              </a:rPr>
              <a:t>福井コンピュータ グループ</a:t>
            </a:r>
            <a:br>
              <a:rPr lang="en-US" altLang="ja-JP" sz="2400" dirty="0">
                <a:solidFill>
                  <a:schemeClr val="bg1"/>
                </a:solidFill>
              </a:rPr>
            </a:br>
            <a:r>
              <a:rPr lang="ja-JP" altLang="en-US" sz="2400" dirty="0">
                <a:solidFill>
                  <a:schemeClr val="bg1"/>
                </a:solidFill>
              </a:rPr>
              <a:t>人材開発室</a:t>
            </a:r>
            <a:br>
              <a:rPr lang="en-US" altLang="ja-JP" sz="3600" dirty="0">
                <a:solidFill>
                  <a:schemeClr val="bg1"/>
                </a:solidFill>
              </a:rPr>
            </a:br>
            <a:r>
              <a:rPr lang="ja-JP" altLang="en-US" sz="2800" dirty="0">
                <a:solidFill>
                  <a:schemeClr val="bg1"/>
                </a:solidFill>
              </a:rPr>
              <a:t>小島 富治雄</a:t>
            </a:r>
            <a:endParaRPr lang="ja-JP" altLang="en-US" sz="3200" dirty="0">
              <a:solidFill>
                <a:schemeClr val="bg1"/>
              </a:solidFill>
            </a:endParaRPr>
          </a:p>
        </p:txBody>
      </p:sp>
      <p:pic>
        <p:nvPicPr>
          <p:cNvPr id="18" name="図 17">
            <a:extLst>
              <a:ext uri="{FF2B5EF4-FFF2-40B4-BE49-F238E27FC236}">
                <a16:creationId xmlns:a16="http://schemas.microsoft.com/office/drawing/2014/main" id="{7B9C69FB-BDFD-4A5C-A4FB-7B1B06553E2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8334" y="6052278"/>
            <a:ext cx="1479548" cy="6465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071302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5396B5D-9AF2-9E1F-7BA4-A64CFB955BB4}"/>
              </a:ext>
            </a:extLst>
          </p:cNvPr>
          <p:cNvSpPr>
            <a:spLocks noGrp="1"/>
          </p:cNvSpPr>
          <p:nvPr>
            <p:ph type="sldNum" sz="quarter" idx="12"/>
          </p:nvPr>
        </p:nvSpPr>
        <p:spPr/>
        <p:txBody>
          <a:bodyPr/>
          <a:lstStyle/>
          <a:p>
            <a:fld id="{B01966AA-40F2-4759-97C9-DDA0BED365A6}" type="slidenum">
              <a:rPr kumimoji="1" lang="ja-JP" altLang="en-US" smtClean="0"/>
              <a:pPr/>
              <a:t>9</a:t>
            </a:fld>
            <a:endParaRPr kumimoji="1" lang="ja-JP" altLang="en-US"/>
          </a:p>
        </p:txBody>
      </p:sp>
      <p:pic>
        <p:nvPicPr>
          <p:cNvPr id="1026" name="Picture 2" descr="【図解】ChatGPTの原理/仕組みとは？">
            <a:extLst>
              <a:ext uri="{FF2B5EF4-FFF2-40B4-BE49-F238E27FC236}">
                <a16:creationId xmlns:a16="http://schemas.microsoft.com/office/drawing/2014/main" id="{445B893C-256F-77AF-BA54-5D51B4D68BE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26720" y="8463"/>
            <a:ext cx="11338560" cy="6442364"/>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DA5FFB6F-20F6-6ADE-8F08-9B2672B81F32}"/>
              </a:ext>
            </a:extLst>
          </p:cNvPr>
          <p:cNvSpPr txBox="1"/>
          <p:nvPr/>
        </p:nvSpPr>
        <p:spPr>
          <a:xfrm>
            <a:off x="4361331" y="6488668"/>
            <a:ext cx="7606552" cy="369332"/>
          </a:xfrm>
          <a:prstGeom prst="rect">
            <a:avLst/>
          </a:prstGeom>
          <a:noFill/>
        </p:spPr>
        <p:txBody>
          <a:bodyPr wrap="square">
            <a:spAutoFit/>
          </a:bodyPr>
          <a:lstStyle/>
          <a:p>
            <a:r>
              <a:rPr lang="en-US" altLang="ja-JP" dirty="0">
                <a:hlinkClick r:id="rId3"/>
              </a:rPr>
              <a:t>【</a:t>
            </a:r>
            <a:r>
              <a:rPr lang="ja-JP" altLang="en-US" dirty="0">
                <a:hlinkClick r:id="rId3"/>
              </a:rPr>
              <a:t>図解</a:t>
            </a:r>
            <a:r>
              <a:rPr lang="en-US" altLang="ja-JP" dirty="0">
                <a:hlinkClick r:id="rId3"/>
              </a:rPr>
              <a:t>】ChatGPT</a:t>
            </a:r>
            <a:r>
              <a:rPr lang="ja-JP" altLang="en-US" dirty="0">
                <a:hlinkClick r:id="rId3"/>
              </a:rPr>
              <a:t>の原理</a:t>
            </a:r>
            <a:r>
              <a:rPr lang="en-US" altLang="ja-JP" dirty="0">
                <a:hlinkClick r:id="rId3"/>
              </a:rPr>
              <a:t>/</a:t>
            </a:r>
            <a:r>
              <a:rPr lang="ja-JP" altLang="en-US" dirty="0">
                <a:hlinkClick r:id="rId3"/>
              </a:rPr>
              <a:t>仕組みとは？データの学習方法も解説 </a:t>
            </a:r>
            <a:r>
              <a:rPr lang="en-US" altLang="ja-JP" dirty="0">
                <a:hlinkClick r:id="rId3"/>
              </a:rPr>
              <a:t>- AI</a:t>
            </a:r>
            <a:r>
              <a:rPr lang="ja-JP" altLang="en-US" dirty="0">
                <a:hlinkClick r:id="rId3"/>
              </a:rPr>
              <a:t>総研</a:t>
            </a:r>
            <a:endParaRPr lang="ja-JP" altLang="en-US" dirty="0"/>
          </a:p>
        </p:txBody>
      </p:sp>
    </p:spTree>
    <p:extLst>
      <p:ext uri="{BB962C8B-B14F-4D97-AF65-F5344CB8AC3E}">
        <p14:creationId xmlns:p14="http://schemas.microsoft.com/office/powerpoint/2010/main" val="4229749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282184-0EDC-12C1-F8D5-6B0B6DA6E793}"/>
            </a:ext>
          </a:extLst>
        </p:cNvPr>
        <p:cNvGrpSpPr/>
        <p:nvPr/>
      </p:nvGrpSpPr>
      <p:grpSpPr>
        <a:xfrm>
          <a:off x="0" y="0"/>
          <a:ext cx="0" cy="0"/>
          <a:chOff x="0" y="0"/>
          <a:chExt cx="0" cy="0"/>
        </a:xfrm>
      </p:grpSpPr>
      <p:grpSp>
        <p:nvGrpSpPr>
          <p:cNvPr id="6151" name="Group 615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6152" name="Straight Connector 615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53" name="Straight Connector 615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5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6" name="Isosceles Triangle 615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0" name="Isosceles Triangle 615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1" name="Isosceles Triangle 616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146" name="Picture 2" descr="An illustrated workflow of Magentic-One completing a complex task from the GAIA agentic benchmark. The workflow starts with a description of the Task which reads “The attached image contains a Python script. Run the Python code against an array of strings, listed below. Output of the script is a URL containing C++ source code, compile, run and return the sum of the third and fifth integers…” The task description is shown flowing to the Orchestrator agent which then creates a dynamic/task-specific plan. The rest of the workflow lists the steps of the task being executed by the other agents on the Magentic-One team. First, the File Surfer accesses the image provided in the task description and extracts the code. Second, the Coder agent analyzes the Python code from the image. Third, the Computer Terminal executes the code provided by the Coder agent, outputting an url string. Fourth, the Web Surfer agent navigates to the url and extracts the C++ code shown on the page. Fifth, the Coder agent analyzes the C++ code. Sixth, the Computer Terminal executes the C++ code. Finally, the Orchestrator determines the task is complete and outputs the final result.">
            <a:extLst>
              <a:ext uri="{FF2B5EF4-FFF2-40B4-BE49-F238E27FC236}">
                <a16:creationId xmlns:a16="http://schemas.microsoft.com/office/drawing/2014/main" id="{D9C949AA-D42E-7CEF-64FF-220CF34EB713}"/>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1"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3" name="Isosceles Triangle 616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5" name="Parallelogram 616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67" name="Straight Connector 616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69" name="Straight Connector 616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7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5" name="Isosceles Triangle 617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AD9DC0D3-C3DC-9124-F124-247737135587}"/>
              </a:ext>
            </a:extLst>
          </p:cNvPr>
          <p:cNvSpPr>
            <a:spLocks noGrp="1"/>
          </p:cNvSpPr>
          <p:nvPr>
            <p:ph type="title" idx="4294967295"/>
          </p:nvPr>
        </p:nvSpPr>
        <p:spPr>
          <a:xfrm>
            <a:off x="4457700" y="1678666"/>
            <a:ext cx="5435600" cy="917822"/>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5400" dirty="0">
                <a:solidFill>
                  <a:schemeClr val="bg1"/>
                </a:solidFill>
              </a:rPr>
              <a:t>AI</a:t>
            </a:r>
            <a:r>
              <a:rPr lang="ja-JP" altLang="en-US" sz="5400" dirty="0">
                <a:solidFill>
                  <a:schemeClr val="bg1"/>
                </a:solidFill>
              </a:rPr>
              <a:t>エージェント</a:t>
            </a:r>
            <a:endParaRPr kumimoji="1" lang="en-US" altLang="ja-JP" sz="5400" dirty="0">
              <a:solidFill>
                <a:schemeClr val="bg1"/>
              </a:solidFill>
            </a:endParaRPr>
          </a:p>
        </p:txBody>
      </p:sp>
      <p:sp>
        <p:nvSpPr>
          <p:cNvPr id="26" name="スライド番号プレースホルダー 2">
            <a:extLst>
              <a:ext uri="{FF2B5EF4-FFF2-40B4-BE49-F238E27FC236}">
                <a16:creationId xmlns:a16="http://schemas.microsoft.com/office/drawing/2014/main" id="{2DA19A90-347A-CAC9-2EE9-1CEA95FBD3E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chemeClr val="bg1"/>
                </a:solidFill>
                <a:latin typeface="+mn-lt"/>
                <a:ea typeface="+mn-ea"/>
              </a:rPr>
              <a:pPr defTabSz="914400">
                <a:spcAft>
                  <a:spcPts val="600"/>
                </a:spcAft>
              </a:pPr>
              <a:t>10</a:t>
            </a:fld>
            <a:endParaRPr kumimoji="1" lang="en-US" altLang="ja-JP" sz="900">
              <a:solidFill>
                <a:schemeClr val="bg1"/>
              </a:solidFill>
              <a:latin typeface="+mn-lt"/>
              <a:ea typeface="+mn-ea"/>
            </a:endParaRPr>
          </a:p>
        </p:txBody>
      </p:sp>
      <p:sp>
        <p:nvSpPr>
          <p:cNvPr id="617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3" name="Isosceles Triangle 618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08925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3B66D5A8-59EF-B579-D632-2CE5B3AA5075}"/>
              </a:ext>
            </a:extLst>
          </p:cNvPr>
          <p:cNvSpPr>
            <a:spLocks noGrp="1" noChangeArrowheads="1"/>
          </p:cNvSpPr>
          <p:nvPr>
            <p:ph type="body" sz="quarter" idx="10"/>
          </p:nvPr>
        </p:nvSpPr>
        <p:spPr bwMode="auto">
          <a:xfrm>
            <a:off x="377448" y="3944993"/>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3200" b="1" i="0" u="none" strike="noStrike" cap="none" normalizeH="0" baseline="0" dirty="0">
                <a:ln>
                  <a:noFill/>
                </a:ln>
                <a:solidFill>
                  <a:srgbClr val="5C5C5C"/>
                </a:solidFill>
                <a:effectLst/>
                <a:latin typeface="BIZ UDPゴシック" panose="020B0400000000000000" pitchFamily="50" charset="-128"/>
              </a:rPr>
              <a:t>例2. 資料作成の例</a:t>
            </a:r>
            <a:endParaRPr kumimoji="0" lang="ja-JP" altLang="ja-JP" sz="3200" b="1" i="0" u="none" strike="noStrike" cap="none" normalizeH="0" baseline="0" dirty="0">
              <a:ln>
                <a:noFill/>
              </a:ln>
              <a:solidFill>
                <a:schemeClr val="tx1"/>
              </a:solidFill>
              <a:effectLst/>
              <a:latin typeface="BIZ UDPゴシック" panose="020B0400000000000000" pitchFamily="50" charset="-128"/>
            </a:endParaRPr>
          </a:p>
        </p:txBody>
      </p:sp>
      <p:sp>
        <p:nvSpPr>
          <p:cNvPr id="3" name="タイトル 2">
            <a:extLst>
              <a:ext uri="{FF2B5EF4-FFF2-40B4-BE49-F238E27FC236}">
                <a16:creationId xmlns:a16="http://schemas.microsoft.com/office/drawing/2014/main" id="{11D30786-827E-6404-B022-6BEE155BCD5D}"/>
              </a:ext>
            </a:extLst>
          </p:cNvPr>
          <p:cNvSpPr>
            <a:spLocks noGrp="1"/>
          </p:cNvSpPr>
          <p:nvPr>
            <p:ph type="title"/>
          </p:nvPr>
        </p:nvSpPr>
        <p:spPr>
          <a:xfrm>
            <a:off x="269238" y="320873"/>
            <a:ext cx="11887167" cy="939208"/>
          </a:xfrm>
        </p:spPr>
        <p:txBody>
          <a:bodyPr/>
          <a:lstStyle/>
          <a:p>
            <a:r>
              <a:rPr lang="ja-JP" altLang="en-US" dirty="0"/>
              <a:t>生成</a:t>
            </a:r>
            <a:r>
              <a:rPr lang="en-US" altLang="ja-JP" dirty="0"/>
              <a:t>AI</a:t>
            </a:r>
            <a:r>
              <a:rPr lang="ja-JP" altLang="en-US" dirty="0"/>
              <a:t>と</a:t>
            </a:r>
            <a:r>
              <a:rPr lang="en-US" altLang="ja-JP" dirty="0"/>
              <a:t>AI</a:t>
            </a:r>
            <a:r>
              <a:rPr lang="ja-JP" altLang="en-US" dirty="0"/>
              <a:t>エージェント</a:t>
            </a:r>
            <a:endParaRPr kumimoji="1" lang="ja-JP" altLang="en-US" dirty="0"/>
          </a:p>
        </p:txBody>
      </p:sp>
      <p:sp>
        <p:nvSpPr>
          <p:cNvPr id="4" name="スライド番号プレースホルダー 3">
            <a:extLst>
              <a:ext uri="{FF2B5EF4-FFF2-40B4-BE49-F238E27FC236}">
                <a16:creationId xmlns:a16="http://schemas.microsoft.com/office/drawing/2014/main" id="{33CCFD50-80F4-25F0-56DB-6512FEB1D0BA}"/>
              </a:ext>
            </a:extLst>
          </p:cNvPr>
          <p:cNvSpPr>
            <a:spLocks noGrp="1"/>
          </p:cNvSpPr>
          <p:nvPr>
            <p:ph type="sldNum" sz="quarter" idx="11"/>
          </p:nvPr>
        </p:nvSpPr>
        <p:spPr/>
        <p:txBody>
          <a:bodyPr/>
          <a:lstStyle/>
          <a:p>
            <a:fld id="{B01966AA-40F2-4759-97C9-DDA0BED365A6}" type="slidenum">
              <a:rPr kumimoji="1" lang="ja-JP" altLang="en-US" smtClean="0"/>
              <a:pPr/>
              <a:t>11</a:t>
            </a:fld>
            <a:endParaRPr kumimoji="1" lang="ja-JP" altLang="en-US"/>
          </a:p>
        </p:txBody>
      </p:sp>
      <p:graphicFrame>
        <p:nvGraphicFramePr>
          <p:cNvPr id="5" name="表 4">
            <a:extLst>
              <a:ext uri="{FF2B5EF4-FFF2-40B4-BE49-F238E27FC236}">
                <a16:creationId xmlns:a16="http://schemas.microsoft.com/office/drawing/2014/main" id="{3328D05C-A7F9-F914-5541-8DEB6A7A38BF}"/>
              </a:ext>
            </a:extLst>
          </p:cNvPr>
          <p:cNvGraphicFramePr>
            <a:graphicFrameLocks noGrp="1"/>
          </p:cNvGraphicFramePr>
          <p:nvPr/>
        </p:nvGraphicFramePr>
        <p:xfrm>
          <a:off x="649028" y="2215566"/>
          <a:ext cx="11011045"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658575">
                  <a:extLst>
                    <a:ext uri="{9D8B030D-6E8A-4147-A177-3AD203B41FA5}">
                      <a16:colId xmlns:a16="http://schemas.microsoft.com/office/drawing/2014/main" val="1371265281"/>
                    </a:ext>
                  </a:extLst>
                </a:gridCol>
                <a:gridCol w="8352470">
                  <a:extLst>
                    <a:ext uri="{9D8B030D-6E8A-4147-A177-3AD203B41FA5}">
                      <a16:colId xmlns:a16="http://schemas.microsoft.com/office/drawing/2014/main" val="4135454894"/>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プロンプトでサンプル コードを書く</a:t>
                      </a:r>
                    </a:p>
                  </a:txBody>
                  <a:tcPr marL="41275" marR="41275" marT="19050" marB="19050" anchor="ctr"/>
                </a:tc>
                <a:extLst>
                  <a:ext uri="{0D108BD9-81ED-4DB2-BD59-A6C34878D82A}">
                    <a16:rowId xmlns:a16="http://schemas.microsoft.com/office/drawing/2014/main" val="110814720"/>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情報収集 → コーディング → テスト → 結果報告」まで自律的に実行</a:t>
                      </a:r>
                    </a:p>
                  </a:txBody>
                  <a:tcPr marL="41275" marR="41275" marT="19050" marB="19050" anchor="ctr"/>
                </a:tc>
                <a:extLst>
                  <a:ext uri="{0D108BD9-81ED-4DB2-BD59-A6C34878D82A}">
                    <a16:rowId xmlns:a16="http://schemas.microsoft.com/office/drawing/2014/main" val="2043699353"/>
                  </a:ext>
                </a:extLst>
              </a:tr>
            </a:tbl>
          </a:graphicData>
        </a:graphic>
      </p:graphicFrame>
      <p:graphicFrame>
        <p:nvGraphicFramePr>
          <p:cNvPr id="6" name="表 5">
            <a:extLst>
              <a:ext uri="{FF2B5EF4-FFF2-40B4-BE49-F238E27FC236}">
                <a16:creationId xmlns:a16="http://schemas.microsoft.com/office/drawing/2014/main" id="{68C8B50E-8533-81B9-FDF7-DEFC6B4D0FB3}"/>
              </a:ext>
            </a:extLst>
          </p:cNvPr>
          <p:cNvGraphicFramePr>
            <a:graphicFrameLocks noGrp="1"/>
          </p:cNvGraphicFramePr>
          <p:nvPr/>
        </p:nvGraphicFramePr>
        <p:xfrm>
          <a:off x="690829" y="4681615"/>
          <a:ext cx="10969244"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577664">
                  <a:extLst>
                    <a:ext uri="{9D8B030D-6E8A-4147-A177-3AD203B41FA5}">
                      <a16:colId xmlns:a16="http://schemas.microsoft.com/office/drawing/2014/main" val="950087851"/>
                    </a:ext>
                  </a:extLst>
                </a:gridCol>
                <a:gridCol w="8391580">
                  <a:extLst>
                    <a:ext uri="{9D8B030D-6E8A-4147-A177-3AD203B41FA5}">
                      <a16:colId xmlns:a16="http://schemas.microsoft.com/office/drawing/2014/main" val="3280351110"/>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プロンプトで参考文献一覧を作成</a:t>
                      </a:r>
                    </a:p>
                  </a:txBody>
                  <a:tcPr marL="41275" marR="41275" marT="19050" marB="19050" anchor="ctr"/>
                </a:tc>
                <a:extLst>
                  <a:ext uri="{0D108BD9-81ED-4DB2-BD59-A6C34878D82A}">
                    <a16:rowId xmlns:a16="http://schemas.microsoft.com/office/drawing/2014/main" val="761502244"/>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参考文献収集 → 分析 → 資料作成 → </a:t>
                      </a:r>
                      <a:r>
                        <a:rPr lang="en-US" altLang="ja-JP" sz="2800" dirty="0">
                          <a:effectLst/>
                          <a:latin typeface="BIZ UDPゴシック" panose="020B0400000000000000" pitchFamily="50" charset="-128"/>
                          <a:ea typeface="BIZ UDPゴシック" panose="020B0400000000000000" pitchFamily="50" charset="-128"/>
                        </a:rPr>
                        <a:t>PDF</a:t>
                      </a:r>
                      <a:r>
                        <a:rPr lang="ja-JP" altLang="en-US" sz="2800" dirty="0">
                          <a:effectLst/>
                          <a:latin typeface="BIZ UDPゴシック" panose="020B0400000000000000" pitchFamily="50" charset="-128"/>
                          <a:ea typeface="BIZ UDPゴシック" panose="020B0400000000000000" pitchFamily="50" charset="-128"/>
                        </a:rPr>
                        <a:t>で出力」まで自律的に実行</a:t>
                      </a:r>
                    </a:p>
                  </a:txBody>
                  <a:tcPr marL="41275" marR="41275" marT="19050" marB="19050" anchor="ctr"/>
                </a:tc>
                <a:extLst>
                  <a:ext uri="{0D108BD9-81ED-4DB2-BD59-A6C34878D82A}">
                    <a16:rowId xmlns:a16="http://schemas.microsoft.com/office/drawing/2014/main" val="1901040293"/>
                  </a:ext>
                </a:extLst>
              </a:tr>
            </a:tbl>
          </a:graphicData>
        </a:graphic>
      </p:graphicFrame>
      <p:sp>
        <p:nvSpPr>
          <p:cNvPr id="11" name="Rectangle 1">
            <a:extLst>
              <a:ext uri="{FF2B5EF4-FFF2-40B4-BE49-F238E27FC236}">
                <a16:creationId xmlns:a16="http://schemas.microsoft.com/office/drawing/2014/main" id="{922DA4BE-3317-73E3-E51B-161896C193B1}"/>
              </a:ext>
            </a:extLst>
          </p:cNvPr>
          <p:cNvSpPr txBox="1">
            <a:spLocks noChangeArrowheads="1"/>
          </p:cNvSpPr>
          <p:nvPr/>
        </p:nvSpPr>
        <p:spPr bwMode="auto">
          <a:xfrm>
            <a:off x="377447" y="1530881"/>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57175" indent="-257175"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3921" kern="1200">
                <a:solidFill>
                  <a:schemeClr val="tx1"/>
                </a:solidFill>
                <a:latin typeface="Arial" panose="020B0604020202020204" pitchFamily="34" charset="0"/>
                <a:ea typeface="BIZ UDPゴシック" panose="020B0400000000000000" pitchFamily="50" charset="-128"/>
                <a:cs typeface="+mn-cs"/>
              </a:defRPr>
            </a:lvl1pPr>
            <a:lvl2pPr marL="557213" indent="-214313"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745" kern="1200">
                <a:solidFill>
                  <a:schemeClr val="tx1"/>
                </a:solidFill>
                <a:latin typeface="Arial" panose="020B0604020202020204" pitchFamily="34" charset="0"/>
                <a:ea typeface="BIZ UDPゴシック" panose="020B0400000000000000" pitchFamily="50" charset="-128"/>
                <a:cs typeface="+mn-cs"/>
              </a:defRPr>
            </a:lvl2pPr>
            <a:lvl3pPr marL="8572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353" kern="1200">
                <a:solidFill>
                  <a:schemeClr val="tx1"/>
                </a:solidFill>
                <a:latin typeface="Arial" panose="020B0604020202020204" pitchFamily="34" charset="0"/>
                <a:ea typeface="BIZ UDPゴシック" panose="020B0400000000000000" pitchFamily="50" charset="-128"/>
                <a:cs typeface="+mn-cs"/>
              </a:defRPr>
            </a:lvl3pPr>
            <a:lvl4pPr marL="12001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1961" kern="1200">
                <a:solidFill>
                  <a:schemeClr val="tx1"/>
                </a:solidFill>
                <a:latin typeface="Arial" panose="020B0604020202020204" pitchFamily="34" charset="0"/>
                <a:ea typeface="BIZ UDPゴシック" panose="020B0400000000000000" pitchFamily="50" charset="-128"/>
                <a:cs typeface="+mn-cs"/>
              </a:defRPr>
            </a:lvl4pPr>
            <a:lvl5pPr marL="15430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800" kern="1200">
                <a:solidFill>
                  <a:schemeClr val="tx1"/>
                </a:solidFill>
                <a:latin typeface="Arial" panose="020B0604020202020204" pitchFamily="34" charset="0"/>
                <a:ea typeface="+mn-ea"/>
                <a:cs typeface="+mn-cs"/>
              </a:defRPr>
            </a:lvl5pPr>
            <a:lvl6pPr marL="18859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6pPr>
            <a:lvl7pPr marL="22288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7pPr>
            <a:lvl8pPr marL="25717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8pPr>
            <a:lvl9pPr marL="29146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9pPr>
          </a:lstStyle>
          <a:p>
            <a:pPr marL="0" indent="0" defTabSz="914400">
              <a:lnSpc>
                <a:spcPct val="100000"/>
              </a:lnSpc>
              <a:buClrTx/>
              <a:buSzTx/>
              <a:buFontTx/>
              <a:buNone/>
            </a:pPr>
            <a:r>
              <a:rPr kumimoji="0" lang="ja-JP" altLang="ja-JP" sz="3200" b="1" dirty="0">
                <a:solidFill>
                  <a:srgbClr val="5C5C5C"/>
                </a:solidFill>
                <a:latin typeface="BIZ UDPゴシック" panose="020B0400000000000000" pitchFamily="50" charset="-128"/>
              </a:rPr>
              <a:t>例1. 開発の例</a:t>
            </a:r>
            <a:endParaRPr kumimoji="0" lang="ja-JP" altLang="ja-JP" sz="3200" b="1" dirty="0">
              <a:latin typeface="BIZ UDPゴシック" panose="020B0400000000000000" pitchFamily="50" charset="-128"/>
            </a:endParaRPr>
          </a:p>
        </p:txBody>
      </p:sp>
    </p:spTree>
    <p:extLst>
      <p:ext uri="{BB962C8B-B14F-4D97-AF65-F5344CB8AC3E}">
        <p14:creationId xmlns:p14="http://schemas.microsoft.com/office/powerpoint/2010/main" val="39586461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061C6-675A-A856-253B-D9F3156E0169}"/>
            </a:ext>
          </a:extLst>
        </p:cNvPr>
        <p:cNvGrpSpPr/>
        <p:nvPr/>
      </p:nvGrpSpPr>
      <p:grpSpPr>
        <a:xfrm>
          <a:off x="0" y="0"/>
          <a:ext cx="0" cy="0"/>
          <a:chOff x="0" y="0"/>
          <a:chExt cx="0" cy="0"/>
        </a:xfrm>
      </p:grpSpPr>
      <p:pic>
        <p:nvPicPr>
          <p:cNvPr id="6" name="図 5" descr="机の上にある花瓶&#10;&#10;AI 生成コンテンツは誤りを含む可能性があります。">
            <a:extLst>
              <a:ext uri="{FF2B5EF4-FFF2-40B4-BE49-F238E27FC236}">
                <a16:creationId xmlns:a16="http://schemas.microsoft.com/office/drawing/2014/main" id="{F42351F0-C1A0-DE9B-5B7C-96850B49B54B}"/>
              </a:ext>
            </a:extLst>
          </p:cNvPr>
          <p:cNvPicPr>
            <a:picLocks noChangeAspect="1"/>
          </p:cNvPicPr>
          <p:nvPr/>
        </p:nvPicPr>
        <p:blipFill>
          <a:blip r:embed="rId3" cstate="print">
            <a:duotone>
              <a:prstClr val="black"/>
              <a:schemeClr val="tx2">
                <a:tint val="45000"/>
                <a:satMod val="400000"/>
              </a:schemeClr>
            </a:duotone>
            <a:alphaModFix amt="40000"/>
            <a:extLst>
              <a:ext uri="{28A0092B-C50C-407E-A947-70E740481C1C}">
                <a14:useLocalDpi xmlns:a14="http://schemas.microsoft.com/office/drawing/2010/main"/>
              </a:ext>
            </a:extLst>
          </a:blip>
          <a:srcRect/>
          <a:stretch>
            <a:fillRect/>
          </a:stretch>
        </p:blipFill>
        <p:spPr>
          <a:xfrm>
            <a:off x="20" y="10"/>
            <a:ext cx="12191980" cy="6857990"/>
          </a:xfrm>
          <a:prstGeom prst="rect">
            <a:avLst/>
          </a:prstGeom>
        </p:spPr>
      </p:pic>
      <p:sp>
        <p:nvSpPr>
          <p:cNvPr id="4" name="テキスト プレースホルダー 3">
            <a:extLst>
              <a:ext uri="{FF2B5EF4-FFF2-40B4-BE49-F238E27FC236}">
                <a16:creationId xmlns:a16="http://schemas.microsoft.com/office/drawing/2014/main" id="{74F152EE-2EF9-58A9-BCB9-7D43E2C4AF0A}"/>
              </a:ext>
            </a:extLst>
          </p:cNvPr>
          <p:cNvSpPr>
            <a:spLocks noGrp="1"/>
          </p:cNvSpPr>
          <p:nvPr>
            <p:ph type="body" sz="quarter" idx="10"/>
          </p:nvPr>
        </p:nvSpPr>
        <p:spPr>
          <a:xfrm>
            <a:off x="269239" y="1189177"/>
            <a:ext cx="11653523" cy="5660360"/>
          </a:xfrm>
        </p:spPr>
        <p:txBody>
          <a:bodyPr vert="horz" lIns="91440" tIns="45720" rIns="91440" bIns="45720" rtlCol="0">
            <a:noAutofit/>
          </a:bodyPr>
          <a:lstStyle/>
          <a:p>
            <a:pPr defTabSz="457200">
              <a:lnSpc>
                <a:spcPct val="140000"/>
              </a:lnSpc>
              <a:spcBef>
                <a:spcPts val="1000"/>
              </a:spcBef>
            </a:pPr>
            <a:r>
              <a:rPr lang="en-US" altLang="ja-JP" sz="3200" dirty="0">
                <a:solidFill>
                  <a:schemeClr val="tx1"/>
                </a:solidFill>
                <a:hlinkClick r:id="rId4">
                  <a:extLst>
                    <a:ext uri="{A12FA001-AC4F-418D-AE19-62706E023703}">
                      <ahyp:hlinkClr xmlns:ahyp="http://schemas.microsoft.com/office/drawing/2018/hyperlinkcolor" val="tx"/>
                    </a:ext>
                  </a:extLst>
                </a:hlinkClick>
              </a:rPr>
              <a:t>Claude Code | Anthropic</a:t>
            </a:r>
            <a:endParaRPr lang="en-US" altLang="ja-JP" sz="3200" dirty="0">
              <a:solidFill>
                <a:schemeClr val="tx1"/>
              </a:solidFill>
            </a:endParaRPr>
          </a:p>
          <a:p>
            <a:pPr defTabSz="457200">
              <a:lnSpc>
                <a:spcPct val="140000"/>
              </a:lnSpc>
              <a:spcBef>
                <a:spcPts val="1000"/>
              </a:spcBef>
            </a:pPr>
            <a:r>
              <a:rPr lang="en-US" altLang="ja-JP" sz="3200" dirty="0">
                <a:solidFill>
                  <a:schemeClr val="tx1"/>
                </a:solidFill>
                <a:hlinkClick r:id="rId5">
                  <a:extLst>
                    <a:ext uri="{A12FA001-AC4F-418D-AE19-62706E023703}">
                      <ahyp:hlinkClr xmlns:ahyp="http://schemas.microsoft.com/office/drawing/2018/hyperlinkcolor" val="tx"/>
                    </a:ext>
                  </a:extLst>
                </a:hlinkClick>
              </a:rPr>
              <a:t>Gemini CLI | Google</a:t>
            </a:r>
            <a:endParaRPr lang="en-US" altLang="ja-JP" sz="3200" dirty="0">
              <a:solidFill>
                <a:schemeClr val="tx1"/>
              </a:solidFill>
            </a:endParaRPr>
          </a:p>
          <a:p>
            <a:pPr defTabSz="457200">
              <a:lnSpc>
                <a:spcPct val="140000"/>
              </a:lnSpc>
              <a:spcBef>
                <a:spcPts val="1000"/>
              </a:spcBef>
            </a:pPr>
            <a:r>
              <a:rPr lang="en-US" altLang="ja-JP" sz="3200" dirty="0">
                <a:hlinkClick r:id="rId6"/>
              </a:rPr>
              <a:t>GitHub Copilot CLI</a:t>
            </a:r>
            <a:endParaRPr lang="en-US" altLang="ja-JP" sz="3200" dirty="0">
              <a:solidFill>
                <a:schemeClr val="tx1"/>
              </a:solidFill>
              <a:hlinkClick r:id="rId7">
                <a:extLst>
                  <a:ext uri="{A12FA001-AC4F-418D-AE19-62706E023703}">
                    <ahyp:hlinkClr xmlns:ahyp="http://schemas.microsoft.com/office/drawing/2018/hyperlinkcolor" val="tx"/>
                  </a:ext>
                </a:extLst>
              </a:hlinkClick>
            </a:endParaRPr>
          </a:p>
          <a:p>
            <a:pPr defTabSz="457200">
              <a:lnSpc>
                <a:spcPct val="140000"/>
              </a:lnSpc>
              <a:spcBef>
                <a:spcPts val="1000"/>
              </a:spcBef>
            </a:pPr>
            <a:r>
              <a:rPr lang="en-US" altLang="ja-JP" sz="3200" dirty="0">
                <a:solidFill>
                  <a:schemeClr val="tx1"/>
                </a:solidFill>
                <a:hlinkClick r:id="rId7">
                  <a:extLst>
                    <a:ext uri="{A12FA001-AC4F-418D-AE19-62706E023703}">
                      <ahyp:hlinkClr xmlns:ahyp="http://schemas.microsoft.com/office/drawing/2018/hyperlinkcolor" val="tx"/>
                    </a:ext>
                  </a:extLst>
                </a:hlinkClick>
              </a:rPr>
              <a:t>Codex | OpenAI</a:t>
            </a:r>
            <a:br>
              <a:rPr lang="en-US" altLang="ja-JP" sz="2800" dirty="0">
                <a:solidFill>
                  <a:schemeClr val="tx1"/>
                </a:solidFill>
              </a:rPr>
            </a:br>
            <a:r>
              <a:rPr lang="en-US" altLang="ja-JP" sz="2800" dirty="0">
                <a:solidFill>
                  <a:schemeClr val="tx1"/>
                </a:solidFill>
                <a:hlinkClick r:id="rId8">
                  <a:extLst>
                    <a:ext uri="{A12FA001-AC4F-418D-AE19-62706E023703}">
                      <ahyp:hlinkClr xmlns:ahyp="http://schemas.microsoft.com/office/drawing/2018/hyperlinkcolor" val="tx"/>
                    </a:ext>
                  </a:extLst>
                </a:hlinkClick>
              </a:rPr>
              <a:t>GitHub Copilot Agent Mode</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hlinkClick r:id="rId9">
                  <a:extLst>
                    <a:ext uri="{A12FA001-AC4F-418D-AE19-62706E023703}">
                      <ahyp:hlinkClr xmlns:ahyp="http://schemas.microsoft.com/office/drawing/2018/hyperlinkcolor" val="tx"/>
                    </a:ext>
                  </a:extLst>
                </a:hlinkClick>
              </a:rPr>
              <a:t>GitHub Copilot Coding Agent</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rPr>
              <a:t>…</a:t>
            </a:r>
          </a:p>
        </p:txBody>
      </p:sp>
      <p:sp>
        <p:nvSpPr>
          <p:cNvPr id="3" name="タイトル 2">
            <a:extLst>
              <a:ext uri="{FF2B5EF4-FFF2-40B4-BE49-F238E27FC236}">
                <a16:creationId xmlns:a16="http://schemas.microsoft.com/office/drawing/2014/main" id="{1C16BED9-331E-FA27-13B2-43C8AD3C7D29}"/>
              </a:ext>
            </a:extLst>
          </p:cNvPr>
          <p:cNvSpPr>
            <a:spLocks noGrp="1"/>
          </p:cNvSpPr>
          <p:nvPr>
            <p:ph type="title"/>
          </p:nvPr>
        </p:nvSpPr>
        <p:spPr/>
        <p:txBody>
          <a:bodyPr vert="horz" lIns="91440" tIns="45720" rIns="91440" bIns="45720" rtlCol="0" anchor="t">
            <a:normAutofit/>
          </a:bodyPr>
          <a:lstStyle/>
          <a:p>
            <a:pPr defTabSz="457200"/>
            <a:r>
              <a:rPr lang="en-US" altLang="ja-JP" sz="3600" dirty="0"/>
              <a:t>AI</a:t>
            </a:r>
            <a:r>
              <a:rPr lang="ja-JP" altLang="en-US" sz="3600" dirty="0"/>
              <a:t>エージェントの例</a:t>
            </a:r>
            <a:r>
              <a:rPr lang="ja-JP" altLang="en-US" sz="2800" dirty="0"/>
              <a:t> </a:t>
            </a:r>
            <a:r>
              <a:rPr lang="en-US" altLang="ja-JP" sz="2800" dirty="0"/>
              <a:t>(</a:t>
            </a:r>
            <a:r>
              <a:rPr lang="ja-JP" altLang="en-US" sz="2800" dirty="0"/>
              <a:t>主にコーディング関連</a:t>
            </a:r>
            <a:r>
              <a:rPr lang="en-US" altLang="ja-JP" sz="2800" dirty="0"/>
              <a:t>)</a:t>
            </a:r>
            <a:endParaRPr lang="ja-JP" altLang="en-US" sz="3600" dirty="0"/>
          </a:p>
        </p:txBody>
      </p:sp>
      <p:sp>
        <p:nvSpPr>
          <p:cNvPr id="2" name="スライド番号プレースホルダー 1">
            <a:extLst>
              <a:ext uri="{FF2B5EF4-FFF2-40B4-BE49-F238E27FC236}">
                <a16:creationId xmlns:a16="http://schemas.microsoft.com/office/drawing/2014/main" id="{7CEF580C-D3CF-69B1-6AF6-A85037F6017F}"/>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12</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3994458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1342B-6ED5-4686-D980-FD7C19E1198D}"/>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6A977869-B172-0BA9-2FBF-12FDC8D58331}"/>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AD0F41EF-DED4-D792-33FE-B7B429216466}"/>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13</a:t>
            </a:fld>
            <a:endParaRPr kumimoji="1" lang="ja-JP" altLang="en-US" sz="900" dirty="0">
              <a:latin typeface="BIZ UDPゴシック" panose="020B0400000000000000" pitchFamily="50" charset="-128"/>
              <a:ea typeface="BIZ UDPゴシック" panose="020B0400000000000000" pitchFamily="50" charset="-128"/>
            </a:endParaRPr>
          </a:p>
        </p:txBody>
      </p:sp>
      <p:sp>
        <p:nvSpPr>
          <p:cNvPr id="5" name="タイトル 23">
            <a:extLst>
              <a:ext uri="{FF2B5EF4-FFF2-40B4-BE49-F238E27FC236}">
                <a16:creationId xmlns:a16="http://schemas.microsoft.com/office/drawing/2014/main" id="{ED3C1F2C-043B-396A-4D2C-FF4DBF0EC15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Claude Code | Anthropic</a:t>
            </a:r>
            <a:endParaRPr lang="ja-JP" altLang="en-US" sz="3600" dirty="0"/>
          </a:p>
        </p:txBody>
      </p:sp>
      <p:pic>
        <p:nvPicPr>
          <p:cNvPr id="3" name="図 2">
            <a:extLst>
              <a:ext uri="{FF2B5EF4-FFF2-40B4-BE49-F238E27FC236}">
                <a16:creationId xmlns:a16="http://schemas.microsoft.com/office/drawing/2014/main" id="{329A84EF-165C-32A5-5972-3B260E1C8D34}"/>
              </a:ext>
            </a:extLst>
          </p:cNvPr>
          <p:cNvPicPr>
            <a:picLocks noChangeAspect="1"/>
          </p:cNvPicPr>
          <p:nvPr/>
        </p:nvPicPr>
        <p:blipFill>
          <a:blip r:embed="rId2" cstate="print">
            <a:extLst>
              <a:ext uri="{28A0092B-C50C-407E-A947-70E740481C1C}">
                <a14:useLocalDpi xmlns:a14="http://schemas.microsoft.com/office/drawing/2010/main"/>
              </a:ext>
            </a:extLst>
          </a:blip>
          <a:srcRect b="311"/>
          <a:stretch>
            <a:fillRect/>
          </a:stretch>
        </p:blipFill>
        <p:spPr>
          <a:xfrm>
            <a:off x="-2776" y="1420869"/>
            <a:ext cx="12192000" cy="5932432"/>
          </a:xfrm>
          <a:prstGeom prst="rect">
            <a:avLst/>
          </a:prstGeom>
        </p:spPr>
      </p:pic>
      <p:sp>
        <p:nvSpPr>
          <p:cNvPr id="10" name="テキスト ボックス 9">
            <a:extLst>
              <a:ext uri="{FF2B5EF4-FFF2-40B4-BE49-F238E27FC236}">
                <a16:creationId xmlns:a16="http://schemas.microsoft.com/office/drawing/2014/main" id="{90D8B5E8-00D1-8CE0-7B5E-34094D668475}"/>
              </a:ext>
            </a:extLst>
          </p:cNvPr>
          <p:cNvSpPr txBox="1"/>
          <p:nvPr/>
        </p:nvSpPr>
        <p:spPr>
          <a:xfrm>
            <a:off x="7753150" y="312925"/>
            <a:ext cx="4075475"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none" rtlCol="0">
            <a:spAutoFit/>
          </a:bodyPr>
          <a:lstStyle/>
          <a:p>
            <a:r>
              <a:rPr kumimoji="1" lang="nn-NO" altLang="ja-JP" dirty="0"/>
              <a:t>npm install -g @anthropic-ai/claude-code</a:t>
            </a:r>
            <a:br>
              <a:rPr kumimoji="1" lang="nn-NO" altLang="ja-JP" dirty="0"/>
            </a:br>
            <a:r>
              <a:rPr kumimoji="1" lang="nn-NO" altLang="ja-JP" dirty="0"/>
              <a:t>claude</a:t>
            </a:r>
            <a:endParaRPr kumimoji="1" lang="ja-JP" altLang="en-US" dirty="0"/>
          </a:p>
        </p:txBody>
      </p:sp>
    </p:spTree>
    <p:extLst>
      <p:ext uri="{BB962C8B-B14F-4D97-AF65-F5344CB8AC3E}">
        <p14:creationId xmlns:p14="http://schemas.microsoft.com/office/powerpoint/2010/main" val="14602610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3A106-3C4E-3DE8-71A3-822F29B6D9A2}"/>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260B046F-9FDB-194F-E182-2635D9B01F9B}"/>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92AA66D3-EB43-CCC9-5604-E4591C7C7862}"/>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14</a:t>
            </a:fld>
            <a:endParaRPr kumimoji="1" lang="ja-JP" altLang="en-US" sz="900" dirty="0">
              <a:latin typeface="BIZ UDPゴシック" panose="020B0400000000000000" pitchFamily="50" charset="-128"/>
              <a:ea typeface="BIZ UDPゴシック" panose="020B0400000000000000" pitchFamily="50" charset="-128"/>
            </a:endParaRPr>
          </a:p>
        </p:txBody>
      </p:sp>
      <p:pic>
        <p:nvPicPr>
          <p:cNvPr id="6" name="図 5">
            <a:extLst>
              <a:ext uri="{FF2B5EF4-FFF2-40B4-BE49-F238E27FC236}">
                <a16:creationId xmlns:a16="http://schemas.microsoft.com/office/drawing/2014/main" id="{898984C5-E39F-4C8C-493C-CAA291B79C02}"/>
              </a:ext>
            </a:extLst>
          </p:cNvPr>
          <p:cNvPicPr>
            <a:picLocks noChangeAspect="1"/>
          </p:cNvPicPr>
          <p:nvPr/>
        </p:nvPicPr>
        <p:blipFill>
          <a:blip r:embed="rId2"/>
          <a:stretch>
            <a:fillRect/>
          </a:stretch>
        </p:blipFill>
        <p:spPr>
          <a:xfrm>
            <a:off x="21289" y="1650581"/>
            <a:ext cx="12165806" cy="4919731"/>
          </a:xfrm>
          <a:prstGeom prst="rect">
            <a:avLst/>
          </a:prstGeom>
          <a:effectLst>
            <a:outerShdw blurRad="50800" dist="38100" dir="2700000" algn="tl" rotWithShape="0">
              <a:prstClr val="black">
                <a:alpha val="40000"/>
              </a:prstClr>
            </a:outerShdw>
          </a:effectLst>
        </p:spPr>
      </p:pic>
      <p:sp>
        <p:nvSpPr>
          <p:cNvPr id="9" name="タイトル 23">
            <a:extLst>
              <a:ext uri="{FF2B5EF4-FFF2-40B4-BE49-F238E27FC236}">
                <a16:creationId xmlns:a16="http://schemas.microsoft.com/office/drawing/2014/main" id="{AE613F3B-7C4B-7E3E-0E32-C96AD515571E}"/>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Gemini CLI | Google</a:t>
            </a:r>
            <a:endParaRPr lang="ja-JP" altLang="en-US" sz="3600" dirty="0"/>
          </a:p>
        </p:txBody>
      </p:sp>
      <p:sp>
        <p:nvSpPr>
          <p:cNvPr id="10" name="テキスト ボックス 9">
            <a:extLst>
              <a:ext uri="{FF2B5EF4-FFF2-40B4-BE49-F238E27FC236}">
                <a16:creationId xmlns:a16="http://schemas.microsoft.com/office/drawing/2014/main" id="{5D4CC48D-9E83-49AE-8ECF-3ED98B0918C3}"/>
              </a:ext>
            </a:extLst>
          </p:cNvPr>
          <p:cNvSpPr txBox="1"/>
          <p:nvPr/>
        </p:nvSpPr>
        <p:spPr>
          <a:xfrm>
            <a:off x="7753150" y="312925"/>
            <a:ext cx="413886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kumimoji="1" lang="nn-NO" altLang="ja-JP" dirty="0"/>
              <a:t>npm install -g @google/gemini-cli</a:t>
            </a:r>
            <a:br>
              <a:rPr kumimoji="1" lang="nn-NO" altLang="ja-JP" dirty="0"/>
            </a:br>
            <a:r>
              <a:rPr kumimoji="1" lang="nn-NO" altLang="ja-JP" dirty="0"/>
              <a:t>gemini</a:t>
            </a:r>
            <a:endParaRPr kumimoji="1" lang="ja-JP" altLang="en-US" dirty="0"/>
          </a:p>
        </p:txBody>
      </p:sp>
    </p:spTree>
    <p:extLst>
      <p:ext uri="{BB962C8B-B14F-4D97-AF65-F5344CB8AC3E}">
        <p14:creationId xmlns:p14="http://schemas.microsoft.com/office/powerpoint/2010/main" val="12149312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AB2F41A-A256-59EA-557E-65FBF1E875AA}"/>
              </a:ext>
            </a:extLst>
          </p:cNvPr>
          <p:cNvSpPr>
            <a:spLocks noGrp="1"/>
          </p:cNvSpPr>
          <p:nvPr>
            <p:ph type="sldNum" sz="quarter" idx="10"/>
          </p:nvPr>
        </p:nvSpPr>
        <p:spPr/>
        <p:txBody>
          <a:bodyPr/>
          <a:lstStyle/>
          <a:p>
            <a:fld id="{B01966AA-40F2-4759-97C9-DDA0BED365A6}" type="slidenum">
              <a:rPr kumimoji="1" lang="ja-JP" altLang="en-US" smtClean="0"/>
              <a:pPr/>
              <a:t>15</a:t>
            </a:fld>
            <a:endParaRPr kumimoji="1" lang="ja-JP" altLang="en-US"/>
          </a:p>
        </p:txBody>
      </p:sp>
      <p:pic>
        <p:nvPicPr>
          <p:cNvPr id="5" name="図 4">
            <a:extLst>
              <a:ext uri="{FF2B5EF4-FFF2-40B4-BE49-F238E27FC236}">
                <a16:creationId xmlns:a16="http://schemas.microsoft.com/office/drawing/2014/main" id="{59B645EA-9210-2FC5-46EA-40C70BC8CE5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939092"/>
            <a:ext cx="12192000" cy="5518842"/>
          </a:xfrm>
          <a:prstGeom prst="rect">
            <a:avLst/>
          </a:prstGeom>
        </p:spPr>
      </p:pic>
      <p:sp>
        <p:nvSpPr>
          <p:cNvPr id="7" name="タイトル 23">
            <a:extLst>
              <a:ext uri="{FF2B5EF4-FFF2-40B4-BE49-F238E27FC236}">
                <a16:creationId xmlns:a16="http://schemas.microsoft.com/office/drawing/2014/main" id="{6C793795-3B28-398D-694F-B638530085CB}"/>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GitHub Copilot CLI</a:t>
            </a:r>
            <a:endParaRPr lang="ja-JP" altLang="en-US" sz="3600" dirty="0"/>
          </a:p>
        </p:txBody>
      </p:sp>
      <p:sp>
        <p:nvSpPr>
          <p:cNvPr id="8" name="テキスト ボックス 7">
            <a:extLst>
              <a:ext uri="{FF2B5EF4-FFF2-40B4-BE49-F238E27FC236}">
                <a16:creationId xmlns:a16="http://schemas.microsoft.com/office/drawing/2014/main" id="{9EAF06ED-CD2C-792E-B220-060C522BBD6A}"/>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@github/copilot</a:t>
            </a:r>
            <a:br>
              <a:rPr kumimoji="1" lang="nn-NO" altLang="ja-JP" dirty="0"/>
            </a:br>
            <a:r>
              <a:rPr kumimoji="1" lang="nn-NO" altLang="ja-JP" dirty="0"/>
              <a:t>copilot</a:t>
            </a:r>
            <a:endParaRPr kumimoji="1" lang="ja-JP" altLang="en-US" dirty="0"/>
          </a:p>
        </p:txBody>
      </p:sp>
    </p:spTree>
    <p:extLst>
      <p:ext uri="{BB962C8B-B14F-4D97-AF65-F5344CB8AC3E}">
        <p14:creationId xmlns:p14="http://schemas.microsoft.com/office/powerpoint/2010/main" val="22881597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2CCD0ADA-F711-3C56-CE7D-BF5B364A033E}"/>
              </a:ext>
            </a:extLst>
          </p:cNvPr>
          <p:cNvSpPr/>
          <p:nvPr/>
        </p:nvSpPr>
        <p:spPr>
          <a:xfrm>
            <a:off x="8441356" y="1280160"/>
            <a:ext cx="3737672" cy="5577840"/>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982145EB-7F05-A16E-BCC0-D114455C4DA8}"/>
              </a:ext>
            </a:extLst>
          </p:cNvPr>
          <p:cNvSpPr>
            <a:spLocks noGrp="1"/>
          </p:cNvSpPr>
          <p:nvPr>
            <p:ph type="sldNum" sz="quarter" idx="10"/>
          </p:nvPr>
        </p:nvSpPr>
        <p:spPr/>
        <p:txBody>
          <a:bodyPr/>
          <a:lstStyle/>
          <a:p>
            <a:fld id="{B01966AA-40F2-4759-97C9-DDA0BED365A6}" type="slidenum">
              <a:rPr kumimoji="1" lang="ja-JP" altLang="en-US" smtClean="0"/>
              <a:pPr/>
              <a:t>16</a:t>
            </a:fld>
            <a:endParaRPr kumimoji="1" lang="ja-JP" altLang="en-US"/>
          </a:p>
        </p:txBody>
      </p:sp>
      <p:pic>
        <p:nvPicPr>
          <p:cNvPr id="7" name="図 6">
            <a:extLst>
              <a:ext uri="{FF2B5EF4-FFF2-40B4-BE49-F238E27FC236}">
                <a16:creationId xmlns:a16="http://schemas.microsoft.com/office/drawing/2014/main" id="{4452697A-4DDD-AE9E-79BC-304C86C6A732}"/>
              </a:ext>
            </a:extLst>
          </p:cNvPr>
          <p:cNvPicPr>
            <a:picLocks noChangeAspect="1"/>
          </p:cNvPicPr>
          <p:nvPr/>
        </p:nvPicPr>
        <p:blipFill>
          <a:blip r:embed="rId2"/>
          <a:stretch>
            <a:fillRect/>
          </a:stretch>
        </p:blipFill>
        <p:spPr>
          <a:xfrm>
            <a:off x="0" y="1304223"/>
            <a:ext cx="8591580" cy="5553777"/>
          </a:xfrm>
          <a:prstGeom prst="rect">
            <a:avLst/>
          </a:prstGeom>
        </p:spPr>
      </p:pic>
      <p:sp>
        <p:nvSpPr>
          <p:cNvPr id="9" name="タイトル 23">
            <a:extLst>
              <a:ext uri="{FF2B5EF4-FFF2-40B4-BE49-F238E27FC236}">
                <a16:creationId xmlns:a16="http://schemas.microsoft.com/office/drawing/2014/main" id="{A6AAE4E8-3BAD-0F4F-1CF2-0A5E5DB97E4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Codex | OpenAI</a:t>
            </a:r>
            <a:endParaRPr lang="ja-JP" altLang="en-US" sz="3600" dirty="0"/>
          </a:p>
        </p:txBody>
      </p:sp>
      <p:sp>
        <p:nvSpPr>
          <p:cNvPr id="10" name="テキスト ボックス 9">
            <a:extLst>
              <a:ext uri="{FF2B5EF4-FFF2-40B4-BE49-F238E27FC236}">
                <a16:creationId xmlns:a16="http://schemas.microsoft.com/office/drawing/2014/main" id="{AF660E33-5179-E858-23C8-65BB2ECAF803}"/>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@openai/codex</a:t>
            </a:r>
            <a:br>
              <a:rPr kumimoji="1" lang="nn-NO" altLang="ja-JP" dirty="0"/>
            </a:br>
            <a:r>
              <a:rPr kumimoji="1" lang="nn-NO" altLang="ja-JP" dirty="0"/>
              <a:t>codex</a:t>
            </a:r>
            <a:endParaRPr kumimoji="1" lang="ja-JP" altLang="en-US" dirty="0"/>
          </a:p>
        </p:txBody>
      </p:sp>
    </p:spTree>
    <p:extLst>
      <p:ext uri="{BB962C8B-B14F-4D97-AF65-F5344CB8AC3E}">
        <p14:creationId xmlns:p14="http://schemas.microsoft.com/office/powerpoint/2010/main" val="21321835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18A8E-D371-35D6-DF74-CE87E32C81A0}"/>
            </a:ext>
          </a:extLst>
        </p:cNvPr>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209D4713-1E50-D18A-6481-E7DFFB437770}"/>
              </a:ext>
            </a:extLst>
          </p:cNvPr>
          <p:cNvSpPr>
            <a:spLocks noGrp="1"/>
          </p:cNvSpPr>
          <p:nvPr>
            <p:ph type="body" sz="quarter" idx="10"/>
          </p:nvPr>
        </p:nvSpPr>
        <p:spPr>
          <a:xfrm>
            <a:off x="269240" y="1189177"/>
            <a:ext cx="5730594" cy="4543616"/>
          </a:xfrm>
        </p:spPr>
        <p:txBody>
          <a:bodyPr/>
          <a:lstStyle/>
          <a:p>
            <a:r>
              <a:rPr lang="en-US" altLang="ja-JP" sz="2400" dirty="0"/>
              <a:t>AI</a:t>
            </a:r>
            <a:r>
              <a:rPr lang="ja-JP" altLang="en-US" sz="2400" dirty="0"/>
              <a:t>エージェント</a:t>
            </a:r>
          </a:p>
          <a:p>
            <a:pPr lvl="1"/>
            <a:r>
              <a:rPr lang="en-US" altLang="ja-JP" sz="1600" dirty="0" err="1">
                <a:hlinkClick r:id="rId3"/>
              </a:rPr>
              <a:t>NotebookLM</a:t>
            </a:r>
            <a:r>
              <a:rPr lang="en-US" altLang="ja-JP" sz="1400" dirty="0">
                <a:hlinkClick r:id="rId3"/>
              </a:rPr>
              <a:t> | Google</a:t>
            </a:r>
            <a:endParaRPr lang="en-US" altLang="ja-JP" sz="1600" dirty="0"/>
          </a:p>
          <a:p>
            <a:pPr lvl="1"/>
            <a:r>
              <a:rPr lang="en-US" altLang="ja-JP" sz="1600" dirty="0" err="1">
                <a:hlinkClick r:id="rId4"/>
              </a:rPr>
              <a:t>Genspark</a:t>
            </a:r>
            <a:endParaRPr lang="en-US" altLang="ja-JP" sz="1600" dirty="0"/>
          </a:p>
          <a:p>
            <a:pPr lvl="1"/>
            <a:r>
              <a:rPr lang="en-US" altLang="ja-JP" sz="1600" dirty="0">
                <a:hlinkClick r:id="rId5"/>
              </a:rPr>
              <a:t>Manus</a:t>
            </a:r>
            <a:endParaRPr lang="en-US" altLang="ja-JP" sz="1600" dirty="0"/>
          </a:p>
          <a:p>
            <a:pPr lvl="1"/>
            <a:r>
              <a:rPr lang="en-US" altLang="ja-JP" sz="1600" dirty="0">
                <a:hlinkClick r:id="rId6"/>
              </a:rPr>
              <a:t>Perplexity Labs</a:t>
            </a:r>
            <a:endParaRPr lang="en-US" altLang="ja-JP" sz="1600" dirty="0"/>
          </a:p>
          <a:p>
            <a:pPr lvl="1"/>
            <a:r>
              <a:rPr lang="en-US" altLang="ja-JP" sz="1600" dirty="0" err="1">
                <a:hlinkClick r:id="rId7"/>
              </a:rPr>
              <a:t>skywork</a:t>
            </a:r>
            <a:endParaRPr lang="en-US" altLang="ja-JP" sz="1600" dirty="0"/>
          </a:p>
          <a:p>
            <a:r>
              <a:rPr lang="en-US" altLang="ja-JP" sz="2400" dirty="0"/>
              <a:t>AI</a:t>
            </a:r>
            <a:r>
              <a:rPr lang="ja-JP" altLang="en-US" sz="2400" dirty="0"/>
              <a:t>エージェント ブラウザー</a:t>
            </a:r>
          </a:p>
          <a:p>
            <a:pPr lvl="1"/>
            <a:r>
              <a:rPr lang="en-US" altLang="ja-JP" sz="1600" dirty="0" err="1">
                <a:hlinkClick r:id="rId8"/>
              </a:rPr>
              <a:t>Fellou</a:t>
            </a:r>
            <a:endParaRPr lang="en-US" altLang="ja-JP" sz="1600" dirty="0"/>
          </a:p>
          <a:p>
            <a:pPr lvl="1"/>
            <a:r>
              <a:rPr lang="en-US" altLang="ja-JP" sz="1600" dirty="0">
                <a:hlinkClick r:id="rId9"/>
              </a:rPr>
              <a:t>Opera Neona</a:t>
            </a:r>
            <a:endParaRPr lang="ja-JP" altLang="en-US" sz="1600" dirty="0"/>
          </a:p>
        </p:txBody>
      </p:sp>
      <p:sp>
        <p:nvSpPr>
          <p:cNvPr id="3" name="タイトル 2">
            <a:extLst>
              <a:ext uri="{FF2B5EF4-FFF2-40B4-BE49-F238E27FC236}">
                <a16:creationId xmlns:a16="http://schemas.microsoft.com/office/drawing/2014/main" id="{E05E9580-7CE8-9C1D-6632-6D77F05C92AD}"/>
              </a:ext>
            </a:extLst>
          </p:cNvPr>
          <p:cNvSpPr>
            <a:spLocks noGrp="1"/>
          </p:cNvSpPr>
          <p:nvPr>
            <p:ph type="title"/>
          </p:nvPr>
        </p:nvSpPr>
        <p:spPr/>
        <p:txBody>
          <a:bodyPr/>
          <a:lstStyle/>
          <a:p>
            <a:r>
              <a:rPr lang="en-US" altLang="ja-JP" dirty="0"/>
              <a:t>AI</a:t>
            </a:r>
            <a:r>
              <a:rPr lang="ja-JP" altLang="en-US" dirty="0"/>
              <a:t>エージェントの例</a:t>
            </a:r>
          </a:p>
        </p:txBody>
      </p:sp>
      <p:sp>
        <p:nvSpPr>
          <p:cNvPr id="2" name="スライド番号プレースホルダー 1">
            <a:extLst>
              <a:ext uri="{FF2B5EF4-FFF2-40B4-BE49-F238E27FC236}">
                <a16:creationId xmlns:a16="http://schemas.microsoft.com/office/drawing/2014/main" id="{981827E9-F533-18F1-8AE6-449AB6439668}"/>
              </a:ext>
            </a:extLst>
          </p:cNvPr>
          <p:cNvSpPr>
            <a:spLocks noGrp="1"/>
          </p:cNvSpPr>
          <p:nvPr>
            <p:ph type="sldNum" sz="quarter" idx="11"/>
          </p:nvPr>
        </p:nvSpPr>
        <p:spPr/>
        <p:txBody>
          <a:bodyPr/>
          <a:lstStyle/>
          <a:p>
            <a:fld id="{B01966AA-40F2-4759-97C9-DDA0BED365A6}" type="slidenum">
              <a:rPr kumimoji="1" lang="ja-JP" altLang="en-US" smtClean="0"/>
              <a:pPr/>
              <a:t>17</a:t>
            </a:fld>
            <a:endParaRPr kumimoji="1" lang="ja-JP" altLang="en-US"/>
          </a:p>
        </p:txBody>
      </p:sp>
      <p:pic>
        <p:nvPicPr>
          <p:cNvPr id="6" name="図 5">
            <a:extLst>
              <a:ext uri="{FF2B5EF4-FFF2-40B4-BE49-F238E27FC236}">
                <a16:creationId xmlns:a16="http://schemas.microsoft.com/office/drawing/2014/main" id="{A4C6B824-EFF2-99F9-8900-A2758C3FE8B8}"/>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5964794" y="1469572"/>
            <a:ext cx="5957967" cy="3429000"/>
          </a:xfrm>
          <a:prstGeom prst="rect">
            <a:avLst/>
          </a:prstGeom>
          <a:effectLst>
            <a:outerShdw blurRad="50800" dist="38100" dir="2700000" algn="tl" rotWithShape="0">
              <a:prstClr val="black">
                <a:alpha val="40000"/>
              </a:prstClr>
            </a:outerShdw>
          </a:effectLst>
        </p:spPr>
      </p:pic>
      <p:sp>
        <p:nvSpPr>
          <p:cNvPr id="5" name="テキスト プレースホルダー 3">
            <a:extLst>
              <a:ext uri="{FF2B5EF4-FFF2-40B4-BE49-F238E27FC236}">
                <a16:creationId xmlns:a16="http://schemas.microsoft.com/office/drawing/2014/main" id="{F31824C1-6AFA-32AF-C1DA-894034735CC7}"/>
              </a:ext>
            </a:extLst>
          </p:cNvPr>
          <p:cNvSpPr txBox="1">
            <a:spLocks/>
          </p:cNvSpPr>
          <p:nvPr/>
        </p:nvSpPr>
        <p:spPr>
          <a:xfrm>
            <a:off x="3028659" y="4842727"/>
            <a:ext cx="3266414" cy="870816"/>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err="1">
                <a:hlinkClick r:id="rId11"/>
              </a:rPr>
              <a:t>Genspark</a:t>
            </a:r>
            <a:r>
              <a:rPr lang="en-US" altLang="ja-JP" sz="1600" dirty="0">
                <a:hlinkClick r:id="rId11"/>
              </a:rPr>
              <a:t> Browser</a:t>
            </a:r>
            <a:endParaRPr lang="en-US" altLang="ja-JP" sz="1600" dirty="0"/>
          </a:p>
          <a:p>
            <a:r>
              <a:rPr lang="en-US" altLang="ja-JP" sz="1600" dirty="0">
                <a:hlinkClick r:id="rId12"/>
              </a:rPr>
              <a:t>Dia</a:t>
            </a:r>
            <a:endParaRPr lang="en-US" altLang="ja-JP" sz="1600" dirty="0"/>
          </a:p>
        </p:txBody>
      </p:sp>
      <p:sp>
        <p:nvSpPr>
          <p:cNvPr id="7" name="テキスト プレースホルダー 3">
            <a:extLst>
              <a:ext uri="{FF2B5EF4-FFF2-40B4-BE49-F238E27FC236}">
                <a16:creationId xmlns:a16="http://schemas.microsoft.com/office/drawing/2014/main" id="{412E2D25-03C6-F914-2E68-27EDD2982F96}"/>
              </a:ext>
            </a:extLst>
          </p:cNvPr>
          <p:cNvSpPr txBox="1">
            <a:spLocks/>
          </p:cNvSpPr>
          <p:nvPr/>
        </p:nvSpPr>
        <p:spPr>
          <a:xfrm>
            <a:off x="3028659" y="3703959"/>
            <a:ext cx="2147211" cy="398892"/>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a:hlinkClick r:id="rId13"/>
              </a:rPr>
              <a:t>Napkin</a:t>
            </a:r>
            <a:endParaRPr lang="en-US" altLang="ja-JP" sz="1600" dirty="0"/>
          </a:p>
        </p:txBody>
      </p:sp>
    </p:spTree>
    <p:extLst>
      <p:ext uri="{BB962C8B-B14F-4D97-AF65-F5344CB8AC3E}">
        <p14:creationId xmlns:p14="http://schemas.microsoft.com/office/powerpoint/2010/main" val="951638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FB3CB-DB8E-A510-4AC9-E2B02384A3C2}"/>
            </a:ext>
          </a:extLst>
        </p:cNvPr>
        <p:cNvGrpSpPr/>
        <p:nvPr/>
      </p:nvGrpSpPr>
      <p:grpSpPr>
        <a:xfrm>
          <a:off x="0" y="0"/>
          <a:ext cx="0" cy="0"/>
          <a:chOff x="0" y="0"/>
          <a:chExt cx="0" cy="0"/>
        </a:xfrm>
      </p:grpSpPr>
      <p:pic>
        <p:nvPicPr>
          <p:cNvPr id="6" name="図 5">
            <a:extLst>
              <a:ext uri="{FF2B5EF4-FFF2-40B4-BE49-F238E27FC236}">
                <a16:creationId xmlns:a16="http://schemas.microsoft.com/office/drawing/2014/main" id="{BA6DFC16-2A80-86BF-1FA6-02E97A18F45B}"/>
              </a:ext>
            </a:extLst>
          </p:cNvPr>
          <p:cNvPicPr>
            <a:picLocks noChangeAspect="1"/>
          </p:cNvPicPr>
          <p:nvPr/>
        </p:nvPicPr>
        <p:blipFill>
          <a:blip r:embed="rId3" cstate="print">
            <a:alphaModFix amt="25000"/>
            <a:extLst>
              <a:ext uri="{28A0092B-C50C-407E-A947-70E740481C1C}">
                <a14:useLocalDpi xmlns:a14="http://schemas.microsoft.com/office/drawing/2010/main"/>
              </a:ext>
            </a:extLst>
          </a:blip>
          <a:srcRect t="12425" b="6340"/>
          <a:stretch>
            <a:fillRect/>
          </a:stretch>
        </p:blipFill>
        <p:spPr>
          <a:xfrm>
            <a:off x="0" y="1189177"/>
            <a:ext cx="12191999" cy="5668823"/>
          </a:xfrm>
          <a:prstGeom prst="rect">
            <a:avLst/>
          </a:prstGeom>
        </p:spPr>
      </p:pic>
      <p:sp>
        <p:nvSpPr>
          <p:cNvPr id="4" name="テキスト プレースホルダー 3">
            <a:extLst>
              <a:ext uri="{FF2B5EF4-FFF2-40B4-BE49-F238E27FC236}">
                <a16:creationId xmlns:a16="http://schemas.microsoft.com/office/drawing/2014/main" id="{83DFA63C-2C63-CAFF-05E2-5B7BF1CFB28E}"/>
              </a:ext>
            </a:extLst>
          </p:cNvPr>
          <p:cNvSpPr>
            <a:spLocks noGrp="1"/>
          </p:cNvSpPr>
          <p:nvPr>
            <p:ph type="body" sz="quarter" idx="10"/>
          </p:nvPr>
        </p:nvSpPr>
        <p:spPr>
          <a:xfrm>
            <a:off x="269239" y="1189177"/>
            <a:ext cx="11653523" cy="2932021"/>
          </a:xfrm>
        </p:spPr>
        <p:txBody>
          <a:bodyPr/>
          <a:lstStyle/>
          <a:p>
            <a:r>
              <a:rPr lang="en-US" altLang="ja-JP" sz="3200" dirty="0"/>
              <a:t>AI </a:t>
            </a:r>
            <a:r>
              <a:rPr lang="ja-JP" altLang="en-US" sz="3200" dirty="0"/>
              <a:t>エージェント開発ツール</a:t>
            </a:r>
          </a:p>
          <a:p>
            <a:pPr lvl="1"/>
            <a:r>
              <a:rPr lang="en-US" altLang="ja-JP" dirty="0">
                <a:hlinkClick r:id="rId4"/>
              </a:rPr>
              <a:t>n8n</a:t>
            </a:r>
            <a:endParaRPr lang="en-US" altLang="ja-JP" dirty="0"/>
          </a:p>
          <a:p>
            <a:pPr lvl="1"/>
            <a:r>
              <a:rPr lang="en-US" altLang="ja-JP" dirty="0">
                <a:hlinkClick r:id="rId5"/>
              </a:rPr>
              <a:t>Make</a:t>
            </a:r>
            <a:endParaRPr lang="en-US" altLang="ja-JP" dirty="0"/>
          </a:p>
          <a:p>
            <a:pPr lvl="1"/>
            <a:r>
              <a:rPr lang="en-US" altLang="ja-JP" dirty="0">
                <a:hlinkClick r:id="rId6"/>
              </a:rPr>
              <a:t>Zapier</a:t>
            </a:r>
            <a:endParaRPr lang="en-US" altLang="ja-JP" dirty="0"/>
          </a:p>
        </p:txBody>
      </p:sp>
      <p:sp>
        <p:nvSpPr>
          <p:cNvPr id="3" name="タイトル 2">
            <a:extLst>
              <a:ext uri="{FF2B5EF4-FFF2-40B4-BE49-F238E27FC236}">
                <a16:creationId xmlns:a16="http://schemas.microsoft.com/office/drawing/2014/main" id="{7E6154D4-B6BF-29EB-A731-382847655A13}"/>
              </a:ext>
            </a:extLst>
          </p:cNvPr>
          <p:cNvSpPr>
            <a:spLocks noGrp="1"/>
          </p:cNvSpPr>
          <p:nvPr>
            <p:ph type="title"/>
          </p:nvPr>
        </p:nvSpPr>
        <p:spPr/>
        <p:txBody>
          <a:bodyPr/>
          <a:lstStyle/>
          <a:p>
            <a:r>
              <a:rPr lang="en-US" altLang="ja-JP" dirty="0"/>
              <a:t>AI </a:t>
            </a:r>
            <a:r>
              <a:rPr lang="ja-JP" altLang="en-US" dirty="0"/>
              <a:t>エージェント開発</a:t>
            </a:r>
          </a:p>
        </p:txBody>
      </p:sp>
      <p:sp>
        <p:nvSpPr>
          <p:cNvPr id="2" name="スライド番号プレースホルダー 1">
            <a:extLst>
              <a:ext uri="{FF2B5EF4-FFF2-40B4-BE49-F238E27FC236}">
                <a16:creationId xmlns:a16="http://schemas.microsoft.com/office/drawing/2014/main" id="{6C867BEF-978A-C64E-E2AB-AC02BD9E90DA}"/>
              </a:ext>
            </a:extLst>
          </p:cNvPr>
          <p:cNvSpPr>
            <a:spLocks noGrp="1"/>
          </p:cNvSpPr>
          <p:nvPr>
            <p:ph type="sldNum" sz="quarter" idx="11"/>
          </p:nvPr>
        </p:nvSpPr>
        <p:spPr/>
        <p:txBody>
          <a:bodyPr/>
          <a:lstStyle/>
          <a:p>
            <a:fld id="{B01966AA-40F2-4759-97C9-DDA0BED365A6}" type="slidenum">
              <a:rPr kumimoji="1" lang="ja-JP" altLang="en-US" smtClean="0"/>
              <a:pPr/>
              <a:t>18</a:t>
            </a:fld>
            <a:endParaRPr kumimoji="1" lang="ja-JP" altLang="en-US"/>
          </a:p>
        </p:txBody>
      </p:sp>
    </p:spTree>
    <p:extLst>
      <p:ext uri="{BB962C8B-B14F-4D97-AF65-F5344CB8AC3E}">
        <p14:creationId xmlns:p14="http://schemas.microsoft.com/office/powerpoint/2010/main" val="1479260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人, テーブル, 屋内, グループ が含まれている画像&#10;&#10;AI 生成コンテンツは誤りを含む可能性があります。">
            <a:extLst>
              <a:ext uri="{FF2B5EF4-FFF2-40B4-BE49-F238E27FC236}">
                <a16:creationId xmlns:a16="http://schemas.microsoft.com/office/drawing/2014/main" id="{58C73BE3-5CF9-23B1-FE5E-B38E2DEB7523}"/>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39029" y="0"/>
            <a:ext cx="12227853" cy="69723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5461495"/>
          </a:xfrm>
        </p:spPr>
        <p:txBody>
          <a:bodyPr/>
          <a:lstStyle/>
          <a:p>
            <a:r>
              <a:rPr kumimoji="1" lang="en-US" altLang="ja-JP" sz="1800" dirty="0"/>
              <a:t>2018</a:t>
            </a:r>
            <a:r>
              <a:rPr kumimoji="1" lang="ja-JP" altLang="en-US" sz="1800" dirty="0"/>
              <a:t>年 </a:t>
            </a:r>
            <a:r>
              <a:rPr kumimoji="1" lang="en-US" altLang="ja-JP" sz="2000" dirty="0"/>
              <a:t>『</a:t>
            </a:r>
            <a:r>
              <a:rPr kumimoji="1" lang="ja-JP" altLang="en-US" sz="2000" dirty="0"/>
              <a:t>機械学習勉強会</a:t>
            </a:r>
            <a:r>
              <a:rPr kumimoji="1" lang="en-US" altLang="ja-JP" sz="2000" dirty="0"/>
              <a:t>』</a:t>
            </a:r>
          </a:p>
          <a:p>
            <a:r>
              <a:rPr kumimoji="1" lang="en-US" altLang="ja-JP" sz="1800" dirty="0"/>
              <a:t>2019</a:t>
            </a:r>
            <a:r>
              <a:rPr kumimoji="1" lang="ja-JP" altLang="en-US" sz="1800" dirty="0"/>
              <a:t>年</a:t>
            </a:r>
          </a:p>
          <a:p>
            <a:pPr lvl="1"/>
            <a:r>
              <a:rPr kumimoji="1" lang="en-US" altLang="ja-JP" sz="2000" dirty="0"/>
              <a:t>『AI/ML</a:t>
            </a:r>
            <a:r>
              <a:rPr kumimoji="1" lang="ja-JP" altLang="en-US" sz="2000" dirty="0"/>
              <a:t>勉強会 基本編</a:t>
            </a:r>
            <a:r>
              <a:rPr kumimoji="1" lang="en-US" altLang="ja-JP" sz="2000" dirty="0"/>
              <a:t>』</a:t>
            </a:r>
          </a:p>
          <a:p>
            <a:pPr lvl="1"/>
            <a:r>
              <a:rPr kumimoji="1" lang="en-US" altLang="ja-JP" sz="2000" dirty="0"/>
              <a:t>『AI/ML</a:t>
            </a:r>
            <a:r>
              <a:rPr kumimoji="1" lang="ja-JP" altLang="en-US" sz="2000" dirty="0"/>
              <a:t>勉強会 </a:t>
            </a:r>
            <a:r>
              <a:rPr kumimoji="1" lang="en-US" altLang="ja-JP" sz="2000" dirty="0"/>
              <a:t>IoT</a:t>
            </a:r>
            <a:r>
              <a:rPr kumimoji="1" lang="ja-JP" altLang="en-US" sz="2000" dirty="0"/>
              <a:t>編</a:t>
            </a:r>
            <a:r>
              <a:rPr kumimoji="1" lang="en-US" altLang="ja-JP" sz="2000" dirty="0"/>
              <a:t>』</a:t>
            </a:r>
          </a:p>
          <a:p>
            <a:r>
              <a:rPr kumimoji="1" lang="en-US" altLang="ja-JP" sz="1800" dirty="0"/>
              <a:t>2021</a:t>
            </a:r>
            <a:r>
              <a:rPr kumimoji="1" lang="ja-JP" altLang="en-US" sz="1800" dirty="0"/>
              <a:t>年～ </a:t>
            </a:r>
            <a:r>
              <a:rPr lang="en-US" altLang="ja-JP" sz="2000" dirty="0"/>
              <a:t>『AI</a:t>
            </a:r>
            <a:r>
              <a:rPr lang="ja-JP" altLang="en-US" sz="2000" dirty="0"/>
              <a:t>・</a:t>
            </a:r>
            <a:r>
              <a:rPr lang="en-US" altLang="ja-JP" sz="2000" dirty="0"/>
              <a:t>ML</a:t>
            </a:r>
            <a:r>
              <a:rPr lang="ja-JP" altLang="en-US" sz="2000" dirty="0"/>
              <a:t>勉強会</a:t>
            </a:r>
            <a:r>
              <a:rPr lang="en-US" altLang="ja-JP" sz="2000" dirty="0"/>
              <a:t>』</a:t>
            </a:r>
            <a:r>
              <a:rPr lang="ja-JP" altLang="en-US" sz="2000" dirty="0"/>
              <a:t> チャンネル </a:t>
            </a:r>
            <a:r>
              <a:rPr lang="en-US" altLang="ja-JP" sz="2000" dirty="0"/>
              <a:t>(Teams)</a:t>
            </a:r>
          </a:p>
          <a:p>
            <a:r>
              <a:rPr lang="en-US" altLang="ja-JP" sz="1800" dirty="0"/>
              <a:t>2024</a:t>
            </a:r>
            <a:r>
              <a:rPr lang="ja-JP" altLang="en-US" sz="1800" dirty="0"/>
              <a:t>年 </a:t>
            </a:r>
            <a:r>
              <a:rPr lang="en-US" altLang="ja-JP" sz="2000" dirty="0"/>
              <a:t>『</a:t>
            </a:r>
            <a:r>
              <a:rPr lang="ja-JP" altLang="en-US" sz="2000" dirty="0"/>
              <a:t>生成</a:t>
            </a:r>
            <a:r>
              <a:rPr lang="en-US" altLang="ja-JP" sz="2000" dirty="0"/>
              <a:t>AI</a:t>
            </a:r>
            <a:r>
              <a:rPr lang="ja-JP" altLang="en-US" sz="2000" dirty="0"/>
              <a:t>入門 </a:t>
            </a:r>
            <a:r>
              <a:rPr lang="ja-JP" altLang="en-US" sz="1800" dirty="0"/>
              <a:t>～人工知能</a:t>
            </a:r>
            <a:r>
              <a:rPr lang="en-US" altLang="ja-JP" sz="1800" dirty="0"/>
              <a:t>/</a:t>
            </a:r>
            <a:r>
              <a:rPr lang="ja-JP" altLang="en-US" sz="1800" dirty="0"/>
              <a:t>機械学習とは～</a:t>
            </a:r>
            <a:r>
              <a:rPr lang="en-US" altLang="ja-JP" sz="2000" dirty="0"/>
              <a:t>』</a:t>
            </a:r>
          </a:p>
          <a:p>
            <a:r>
              <a:rPr lang="en-US" altLang="ja-JP" sz="1800" dirty="0"/>
              <a:t>2025</a:t>
            </a:r>
            <a:r>
              <a:rPr lang="ja-JP" altLang="en-US" sz="1800" dirty="0"/>
              <a:t>年</a:t>
            </a:r>
            <a:endParaRPr lang="en-US" altLang="ja-JP" sz="1800" dirty="0"/>
          </a:p>
          <a:p>
            <a:pPr lvl="1"/>
            <a:r>
              <a:rPr lang="en-US" altLang="ja-JP" sz="2000" dirty="0"/>
              <a:t>『AI</a:t>
            </a:r>
            <a:r>
              <a:rPr lang="ja-JP" altLang="en-US" sz="2000" dirty="0"/>
              <a:t>エージェント勉強会 ～マイクロソフトの最新技術発表を受けて～</a:t>
            </a:r>
            <a:r>
              <a:rPr lang="en-US" altLang="ja-JP" sz="2000" dirty="0"/>
              <a:t>』</a:t>
            </a:r>
          </a:p>
          <a:p>
            <a:pPr lvl="1"/>
            <a:r>
              <a:rPr lang="en-US" altLang="ja-JP" sz="2000" dirty="0"/>
              <a:t>『AI</a:t>
            </a:r>
            <a:r>
              <a:rPr lang="ja-JP" altLang="en-US" sz="2000" dirty="0"/>
              <a:t>エージェント開発ハンズオンセミナー</a:t>
            </a:r>
            <a:r>
              <a:rPr lang="en-US" altLang="ja-JP" sz="2000" dirty="0"/>
              <a:t>』</a:t>
            </a:r>
          </a:p>
          <a:p>
            <a:pPr lvl="1"/>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社内での取り組み</a:t>
            </a:r>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1</a:t>
            </a:fld>
            <a:endParaRPr kumimoji="1" lang="ja-JP" altLang="en-US"/>
          </a:p>
        </p:txBody>
      </p:sp>
    </p:spTree>
    <p:extLst>
      <p:ext uri="{BB962C8B-B14F-4D97-AF65-F5344CB8AC3E}">
        <p14:creationId xmlns:p14="http://schemas.microsoft.com/office/powerpoint/2010/main" val="376923425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6E8E6C9-B2C7-8F93-E522-20489BA3DA31}"/>
              </a:ext>
            </a:extLst>
          </p:cNvPr>
          <p:cNvSpPr>
            <a:spLocks noGrp="1"/>
          </p:cNvSpPr>
          <p:nvPr>
            <p:ph type="body" sz="quarter" idx="10"/>
          </p:nvPr>
        </p:nvSpPr>
        <p:spPr>
          <a:xfrm>
            <a:off x="269239" y="1189177"/>
            <a:ext cx="11653523" cy="3229282"/>
          </a:xfrm>
        </p:spPr>
        <p:txBody>
          <a:bodyPr/>
          <a:lstStyle/>
          <a:p>
            <a:r>
              <a:rPr lang="en-US" altLang="ja-JP" sz="3200" dirty="0">
                <a:hlinkClick r:id="rId2"/>
              </a:rPr>
              <a:t>Microsoft Agent Framework</a:t>
            </a:r>
            <a:endParaRPr lang="en-US" altLang="ja-JP" sz="3200" dirty="0"/>
          </a:p>
          <a:p>
            <a:r>
              <a:rPr lang="en-US" altLang="ja-JP" sz="3200" dirty="0">
                <a:hlinkClick r:id="rId3"/>
              </a:rPr>
              <a:t>Microsoft Copilot Studio</a:t>
            </a:r>
            <a:endParaRPr lang="en-US" altLang="ja-JP" sz="3200" dirty="0"/>
          </a:p>
          <a:p>
            <a:r>
              <a:rPr lang="en-US" altLang="ja-JP" sz="3200" dirty="0">
                <a:hlinkClick r:id="rId4"/>
              </a:rPr>
              <a:t>Azure AI Foundry Agent Service | Microsoft Azure</a:t>
            </a:r>
            <a:endParaRPr lang="en-US" altLang="ja-JP" sz="3200" dirty="0">
              <a:hlinkClick r:id="rId5"/>
            </a:endParaRPr>
          </a:p>
          <a:p>
            <a:r>
              <a:rPr lang="en-US" altLang="ja-JP" sz="3200" dirty="0">
                <a:hlinkClick r:id="rId5"/>
              </a:rPr>
              <a:t>Microsoft 365 Agents SDK</a:t>
            </a:r>
            <a:endParaRPr kumimoji="1" lang="ja-JP" altLang="en-US" sz="3200" dirty="0"/>
          </a:p>
        </p:txBody>
      </p:sp>
      <p:sp>
        <p:nvSpPr>
          <p:cNvPr id="3" name="タイトル 2">
            <a:extLst>
              <a:ext uri="{FF2B5EF4-FFF2-40B4-BE49-F238E27FC236}">
                <a16:creationId xmlns:a16="http://schemas.microsoft.com/office/drawing/2014/main" id="{7A057CE1-6FF1-A9BB-19C1-0A18E817D662}"/>
              </a:ext>
            </a:extLst>
          </p:cNvPr>
          <p:cNvSpPr>
            <a:spLocks noGrp="1"/>
          </p:cNvSpPr>
          <p:nvPr>
            <p:ph type="title"/>
          </p:nvPr>
        </p:nvSpPr>
        <p:spPr/>
        <p:txBody>
          <a:bodyPr/>
          <a:lstStyle/>
          <a:p>
            <a:r>
              <a:rPr kumimoji="1" lang="ja-JP" altLang="en-US" dirty="0"/>
              <a:t>マイクロソフト技術での</a:t>
            </a:r>
            <a:r>
              <a:rPr kumimoji="1" lang="en-US" altLang="ja-JP" dirty="0"/>
              <a:t>AI</a:t>
            </a:r>
            <a:r>
              <a:rPr kumimoji="1" lang="ja-JP" altLang="en-US" dirty="0"/>
              <a:t>エージェントの開発 </a:t>
            </a:r>
          </a:p>
        </p:txBody>
      </p:sp>
      <p:sp>
        <p:nvSpPr>
          <p:cNvPr id="4" name="スライド番号プレースホルダー 3">
            <a:extLst>
              <a:ext uri="{FF2B5EF4-FFF2-40B4-BE49-F238E27FC236}">
                <a16:creationId xmlns:a16="http://schemas.microsoft.com/office/drawing/2014/main" id="{300F1309-B828-860B-2987-46B6DDD32F4F}"/>
              </a:ext>
            </a:extLst>
          </p:cNvPr>
          <p:cNvSpPr>
            <a:spLocks noGrp="1"/>
          </p:cNvSpPr>
          <p:nvPr>
            <p:ph type="sldNum" sz="quarter" idx="11"/>
          </p:nvPr>
        </p:nvSpPr>
        <p:spPr/>
        <p:txBody>
          <a:bodyPr/>
          <a:lstStyle/>
          <a:p>
            <a:fld id="{B01966AA-40F2-4759-97C9-DDA0BED365A6}" type="slidenum">
              <a:rPr kumimoji="1" lang="ja-JP" altLang="en-US" smtClean="0"/>
              <a:pPr/>
              <a:t>19</a:t>
            </a:fld>
            <a:endParaRPr kumimoji="1" lang="ja-JP" altLang="en-US" dirty="0"/>
          </a:p>
        </p:txBody>
      </p:sp>
    </p:spTree>
    <p:extLst>
      <p:ext uri="{BB962C8B-B14F-4D97-AF65-F5344CB8AC3E}">
        <p14:creationId xmlns:p14="http://schemas.microsoft.com/office/powerpoint/2010/main" val="132783314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D0D22E-FE07-0467-134A-6CF77532FA8D}"/>
            </a:ext>
          </a:extLst>
        </p:cNvPr>
        <p:cNvGrpSpPr/>
        <p:nvPr/>
      </p:nvGrpSpPr>
      <p:grpSpPr>
        <a:xfrm>
          <a:off x="0" y="0"/>
          <a:ext cx="0" cy="0"/>
          <a:chOff x="0" y="0"/>
          <a:chExt cx="0" cy="0"/>
        </a:xfrm>
      </p:grpSpPr>
      <p:grpSp>
        <p:nvGrpSpPr>
          <p:cNvPr id="1031" name="Group 103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32" name="Straight Connector 103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33" name="Straight Connector 103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3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6" name="Isosceles Triangle 103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0" name="Isosceles Triangle 103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1" name="Isosceles Triangle 104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1026" name="Picture 2" descr="ダイアグラム&#10;&#10;AI 生成コンテンツは誤りを含む可能性があります。">
            <a:extLst>
              <a:ext uri="{FF2B5EF4-FFF2-40B4-BE49-F238E27FC236}">
                <a16:creationId xmlns:a16="http://schemas.microsoft.com/office/drawing/2014/main" id="{6702A242-4635-2495-E42B-CCE5D71B2F9F}"/>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47178" y="-8467"/>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5" name="Parallelogram 104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7" name="Straight Connector 104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49" name="Straight Connector 104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5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5" name="Isosceles Triangle 105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4085306F-2DB5-6CEB-8369-9C65DB7325AB}"/>
              </a:ext>
            </a:extLst>
          </p:cNvPr>
          <p:cNvSpPr>
            <a:spLocks noGrp="1"/>
          </p:cNvSpPr>
          <p:nvPr>
            <p:ph type="title" idx="4294967295"/>
          </p:nvPr>
        </p:nvSpPr>
        <p:spPr>
          <a:xfrm>
            <a:off x="3951418" y="2041931"/>
            <a:ext cx="6776477" cy="1104900"/>
          </a:xfrm>
          <a:effectLst>
            <a:outerShdw blurRad="50800" dist="38100" dir="2700000" algn="tl" rotWithShape="0">
              <a:prstClr val="black">
                <a:alpha val="40000"/>
              </a:prstClr>
            </a:outerShdw>
          </a:effectLst>
        </p:spPr>
        <p:txBody>
          <a:bodyPr vert="horz" lIns="91440" tIns="45720" rIns="91440" bIns="45720" rtlCol="0" anchor="b">
            <a:noAutofit/>
          </a:bodyPr>
          <a:lstStyle/>
          <a:p>
            <a:pPr algn="r" defTabSz="457200">
              <a:lnSpc>
                <a:spcPct val="90000"/>
              </a:lnSpc>
            </a:pPr>
            <a:r>
              <a:rPr lang="en-US" altLang="ja-JP" sz="3600" dirty="0">
                <a:solidFill>
                  <a:schemeClr val="bg1"/>
                </a:solidFill>
              </a:rPr>
              <a:t>MCP</a:t>
            </a:r>
            <a:r>
              <a:rPr lang="en-US" altLang="ja-JP" sz="2800" dirty="0">
                <a:solidFill>
                  <a:schemeClr val="bg1"/>
                </a:solidFill>
              </a:rPr>
              <a:t> (Model Context Protocol)</a:t>
            </a:r>
            <a:endParaRPr kumimoji="1" lang="en-US" altLang="ja-JP" sz="2800" dirty="0">
              <a:solidFill>
                <a:schemeClr val="bg1"/>
              </a:solidFill>
            </a:endParaRPr>
          </a:p>
        </p:txBody>
      </p:sp>
      <p:sp>
        <p:nvSpPr>
          <p:cNvPr id="26" name="スライド番号プレースホルダー 2">
            <a:extLst>
              <a:ext uri="{FF2B5EF4-FFF2-40B4-BE49-F238E27FC236}">
                <a16:creationId xmlns:a16="http://schemas.microsoft.com/office/drawing/2014/main" id="{E9E4BDDD-29F3-580C-9DD8-5B8DDCE4E7D3}"/>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a:solidFill>
                  <a:schemeClr val="bg1"/>
                </a:solidFill>
                <a:latin typeface="+mn-lt"/>
                <a:ea typeface="+mn-ea"/>
              </a:rPr>
              <a:pPr defTabSz="914400">
                <a:spcAft>
                  <a:spcPts val="600"/>
                </a:spcAft>
              </a:pPr>
              <a:t>20</a:t>
            </a:fld>
            <a:endParaRPr kumimoji="1" lang="en-US" altLang="ja-JP">
              <a:solidFill>
                <a:schemeClr val="bg1"/>
              </a:solidFill>
              <a:latin typeface="+mn-lt"/>
              <a:ea typeface="+mn-ea"/>
            </a:endParaRPr>
          </a:p>
        </p:txBody>
      </p:sp>
      <p:sp>
        <p:nvSpPr>
          <p:cNvPr id="105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3" name="Isosceles Triangle 106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0407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636A-47E6-D75E-BB43-554DBE894DFB}"/>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C34B2D6-DACE-2571-5102-35E75F8EAE59}"/>
              </a:ext>
            </a:extLst>
          </p:cNvPr>
          <p:cNvSpPr>
            <a:spLocks noGrp="1"/>
          </p:cNvSpPr>
          <p:nvPr>
            <p:ph type="body" sz="quarter" idx="10"/>
          </p:nvPr>
        </p:nvSpPr>
        <p:spPr>
          <a:xfrm>
            <a:off x="269239" y="1189176"/>
            <a:ext cx="11740623" cy="6662721"/>
          </a:xfrm>
        </p:spPr>
        <p:txBody>
          <a:bodyPr/>
          <a:lstStyle/>
          <a:p>
            <a:r>
              <a:rPr lang="en-US" altLang="ja-JP" sz="4000" dirty="0"/>
              <a:t>MCP</a:t>
            </a:r>
            <a:r>
              <a:rPr lang="ja-JP" altLang="en-US" sz="4000" dirty="0"/>
              <a:t> （</a:t>
            </a:r>
            <a:r>
              <a:rPr lang="en-US" altLang="ja-JP" sz="4000" dirty="0"/>
              <a:t>Model Context Protocol</a:t>
            </a:r>
            <a:r>
              <a:rPr lang="ja-JP" altLang="en-US" sz="4000" dirty="0"/>
              <a:t>） とは</a:t>
            </a:r>
            <a:endParaRPr lang="en-US" altLang="ja-JP" sz="4000" dirty="0"/>
          </a:p>
          <a:p>
            <a:pPr lvl="1"/>
            <a:r>
              <a:rPr lang="en-US" altLang="ja-JP" sz="2800" dirty="0"/>
              <a:t>Anthropic </a:t>
            </a:r>
            <a:r>
              <a:rPr lang="ja-JP" altLang="en-US" sz="2800" dirty="0"/>
              <a:t>が開発</a:t>
            </a:r>
            <a:endParaRPr lang="en-US" altLang="ja-JP" sz="2800" dirty="0"/>
          </a:p>
          <a:p>
            <a:pPr lvl="1"/>
            <a:r>
              <a:rPr lang="ja-JP" altLang="en-US" sz="2800" dirty="0"/>
              <a:t>オープンソース</a:t>
            </a:r>
            <a:endParaRPr lang="en-US" altLang="ja-JP" sz="2800" dirty="0"/>
          </a:p>
          <a:p>
            <a:pPr lvl="1"/>
            <a:r>
              <a:rPr lang="en-US" altLang="ja-JP" sz="2800" dirty="0"/>
              <a:t>LLM</a:t>
            </a:r>
            <a:r>
              <a:rPr lang="ja-JP" altLang="en-US" sz="2800" dirty="0"/>
              <a:t> （大規模言語モデル） に</a:t>
            </a:r>
            <a:br>
              <a:rPr lang="en-US" altLang="ja-JP" sz="2800" dirty="0"/>
            </a:br>
            <a:r>
              <a:rPr lang="ja-JP" altLang="en-US" sz="2800" dirty="0"/>
              <a:t>コンテキストを提供する方法の標準化</a:t>
            </a:r>
            <a:endParaRPr lang="en-US" altLang="ja-JP" sz="2800" dirty="0"/>
          </a:p>
          <a:p>
            <a:pPr lvl="2"/>
            <a:r>
              <a:rPr lang="ja-JP" altLang="en-US" dirty="0"/>
              <a:t>「</a:t>
            </a:r>
            <a:r>
              <a:rPr lang="en-US" altLang="ja-JP" dirty="0"/>
              <a:t>AI</a:t>
            </a:r>
            <a:r>
              <a:rPr lang="ja-JP" altLang="en-US" dirty="0"/>
              <a:t>のための</a:t>
            </a:r>
            <a:r>
              <a:rPr lang="en-US" altLang="ja-JP" dirty="0"/>
              <a:t>USB-C</a:t>
            </a:r>
            <a:r>
              <a:rPr lang="ja-JP" altLang="en-US" dirty="0"/>
              <a:t>」</a:t>
            </a:r>
            <a:endParaRPr lang="en-US" altLang="ja-JP" dirty="0"/>
          </a:p>
          <a:p>
            <a:pPr lvl="1"/>
            <a:endParaRPr lang="en-US" altLang="ja-JP" dirty="0"/>
          </a:p>
          <a:p>
            <a:pPr marL="342900" lvl="1" indent="0">
              <a:buNone/>
            </a:pPr>
            <a:r>
              <a:rPr lang="en-US" altLang="ja-JP" sz="1800" dirty="0"/>
              <a:t>【</a:t>
            </a:r>
            <a:r>
              <a:rPr lang="ja-JP" altLang="en-US" sz="1800" dirty="0"/>
              <a:t>参考</a:t>
            </a:r>
            <a:r>
              <a:rPr lang="en-US" altLang="ja-JP" sz="1800" dirty="0"/>
              <a:t>】</a:t>
            </a:r>
            <a:r>
              <a:rPr lang="ja-JP" altLang="en-US" sz="1800" dirty="0"/>
              <a:t> </a:t>
            </a:r>
            <a:r>
              <a:rPr lang="en-US" altLang="ja-JP" sz="1800" dirty="0">
                <a:hlinkClick r:id="rId2"/>
              </a:rPr>
              <a:t>Introduction - Model Context Protocol</a:t>
            </a:r>
            <a:endParaRPr lang="en-US" altLang="ja-JP" sz="1800" dirty="0"/>
          </a:p>
          <a:p>
            <a:endParaRPr lang="ja-JP" altLang="en-US" dirty="0"/>
          </a:p>
        </p:txBody>
      </p:sp>
      <p:sp>
        <p:nvSpPr>
          <p:cNvPr id="3" name="タイトル 2">
            <a:extLst>
              <a:ext uri="{FF2B5EF4-FFF2-40B4-BE49-F238E27FC236}">
                <a16:creationId xmlns:a16="http://schemas.microsoft.com/office/drawing/2014/main" id="{DDE8E81D-B62D-23D3-7B33-3DB61CF97DC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E4AA43B-BF0E-80EC-78D7-7F860B0C5FFA}"/>
              </a:ext>
            </a:extLst>
          </p:cNvPr>
          <p:cNvSpPr>
            <a:spLocks noGrp="1"/>
          </p:cNvSpPr>
          <p:nvPr>
            <p:ph type="sldNum" sz="quarter" idx="11"/>
          </p:nvPr>
        </p:nvSpPr>
        <p:spPr/>
        <p:txBody>
          <a:bodyPr/>
          <a:lstStyle/>
          <a:p>
            <a:fld id="{B01966AA-40F2-4759-97C9-DDA0BED365A6}" type="slidenum">
              <a:rPr kumimoji="1" lang="ja-JP" altLang="en-US" smtClean="0"/>
              <a:pPr/>
              <a:t>21</a:t>
            </a:fld>
            <a:endParaRPr kumimoji="1" lang="ja-JP" altLang="en-US"/>
          </a:p>
        </p:txBody>
      </p:sp>
      <p:pic>
        <p:nvPicPr>
          <p:cNvPr id="3074" name="Picture 2">
            <a:extLst>
              <a:ext uri="{FF2B5EF4-FFF2-40B4-BE49-F238E27FC236}">
                <a16:creationId xmlns:a16="http://schemas.microsoft.com/office/drawing/2014/main" id="{741F0010-979B-0992-50B0-7E2FC654D964}"/>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794463" y="3557239"/>
            <a:ext cx="5304880" cy="298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37484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2A84342-170C-DD3C-4C22-2A71967649F8}"/>
              </a:ext>
            </a:extLst>
          </p:cNvPr>
          <p:cNvSpPr>
            <a:spLocks noGrp="1"/>
          </p:cNvSpPr>
          <p:nvPr>
            <p:ph type="title"/>
          </p:nvPr>
        </p:nvSpPr>
        <p:spPr>
          <a:xfrm>
            <a:off x="5536733" y="609600"/>
            <a:ext cx="6244529" cy="1320800"/>
          </a:xfrm>
        </p:spPr>
        <p:txBody>
          <a:bodyPr vert="horz" lIns="91440" tIns="45720" rIns="91440" bIns="45720" rtlCol="0" anchor="t">
            <a:normAutofit/>
          </a:bodyPr>
          <a:lstStyle/>
          <a:p>
            <a:pPr defTabSz="457200"/>
            <a:r>
              <a:rPr lang="en-US" altLang="ja-JP" sz="3600" dirty="0">
                <a:latin typeface="+mj-lt"/>
                <a:ea typeface="+mj-ea"/>
              </a:rPr>
              <a:t>MCP (Model</a:t>
            </a:r>
            <a:r>
              <a:rPr lang="ja-JP" altLang="en-US" sz="3600" dirty="0">
                <a:latin typeface="+mj-lt"/>
                <a:ea typeface="+mj-ea"/>
              </a:rPr>
              <a:t> </a:t>
            </a:r>
            <a:r>
              <a:rPr lang="en-US" altLang="ja-JP" sz="3600" dirty="0">
                <a:latin typeface="+mj-lt"/>
                <a:ea typeface="+mj-ea"/>
              </a:rPr>
              <a:t>Context Protocol)</a:t>
            </a:r>
            <a:endParaRPr kumimoji="1" lang="en-US" altLang="ja-JP" sz="3600" dirty="0">
              <a:latin typeface="+mj-lt"/>
              <a:ea typeface="+mj-ea"/>
            </a:endParaRPr>
          </a:p>
        </p:txBody>
      </p:sp>
      <p:sp>
        <p:nvSpPr>
          <p:cNvPr id="2" name="テキスト プレースホルダー 1">
            <a:extLst>
              <a:ext uri="{FF2B5EF4-FFF2-40B4-BE49-F238E27FC236}">
                <a16:creationId xmlns:a16="http://schemas.microsoft.com/office/drawing/2014/main" id="{F10C9E95-7808-30A6-54D8-7326D20A1A5A}"/>
              </a:ext>
            </a:extLst>
          </p:cNvPr>
          <p:cNvSpPr>
            <a:spLocks noGrp="1"/>
          </p:cNvSpPr>
          <p:nvPr>
            <p:ph type="body" sz="quarter" idx="10"/>
          </p:nvPr>
        </p:nvSpPr>
        <p:spPr>
          <a:xfrm>
            <a:off x="5046314" y="2540271"/>
            <a:ext cx="6972911" cy="4202818"/>
          </a:xfrm>
        </p:spPr>
        <p:txBody>
          <a:bodyPr vert="horz" lIns="91440" tIns="45720" rIns="91440" bIns="45720" rtlCol="0">
            <a:normAutofit/>
          </a:bodyPr>
          <a:lstStyle/>
          <a:p>
            <a:pPr defTabSz="457200">
              <a:lnSpc>
                <a:spcPct val="140000"/>
              </a:lnSpc>
              <a:spcBef>
                <a:spcPts val="1000"/>
              </a:spcBef>
            </a:pPr>
            <a:r>
              <a:rPr lang="ja-JP" altLang="en-US" sz="2800" b="1" dirty="0">
                <a:solidFill>
                  <a:schemeClr val="tx1">
                    <a:lumMod val="75000"/>
                    <a:lumOff val="25000"/>
                  </a:schemeClr>
                </a:solidFill>
              </a:rPr>
              <a:t>参考サイト</a:t>
            </a:r>
            <a:endParaRPr lang="en-US" altLang="ja-JP" sz="2800" b="1"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2"/>
              </a:rPr>
              <a:t>Introduction - Model Context Protocol</a:t>
            </a:r>
            <a:endParaRPr lang="en-US" altLang="ja-JP" sz="3200" dirty="0">
              <a:solidFill>
                <a:schemeClr val="tx1">
                  <a:lumMod val="75000"/>
                  <a:lumOff val="25000"/>
                </a:schemeClr>
              </a:solidFill>
            </a:endParaRPr>
          </a:p>
          <a:p>
            <a:pPr defTabSz="457200">
              <a:lnSpc>
                <a:spcPct val="140000"/>
              </a:lnSpc>
              <a:spcBef>
                <a:spcPts val="1000"/>
              </a:spcBef>
            </a:pPr>
            <a:r>
              <a:rPr lang="ja-JP" altLang="en-US" sz="3200" dirty="0">
                <a:solidFill>
                  <a:schemeClr val="tx1">
                    <a:lumMod val="75000"/>
                    <a:lumOff val="25000"/>
                  </a:schemeClr>
                </a:solidFill>
              </a:rPr>
              <a:t>多プログラミング言語対応</a:t>
            </a:r>
            <a:r>
              <a:rPr lang="en-US" altLang="ja-JP" sz="3200" dirty="0">
                <a:solidFill>
                  <a:schemeClr val="tx1">
                    <a:lumMod val="75000"/>
                    <a:lumOff val="25000"/>
                  </a:schemeClr>
                </a:solidFill>
              </a:rPr>
              <a:t>SDK</a:t>
            </a:r>
          </a:p>
          <a:p>
            <a:pPr lvl="1" defTabSz="457200">
              <a:lnSpc>
                <a:spcPct val="140000"/>
              </a:lnSpc>
              <a:spcBef>
                <a:spcPts val="1000"/>
              </a:spcBef>
            </a:pPr>
            <a:r>
              <a:rPr lang="en-US" altLang="ja-JP" sz="2000" dirty="0">
                <a:solidFill>
                  <a:schemeClr val="tx1">
                    <a:lumMod val="75000"/>
                    <a:lumOff val="25000"/>
                  </a:schemeClr>
                </a:solidFill>
              </a:rPr>
              <a:t>Python, TypeScript, Java, Kotlin, C#, Swift</a:t>
            </a:r>
          </a:p>
          <a:p>
            <a:pPr defTabSz="457200">
              <a:lnSpc>
                <a:spcPct val="140000"/>
              </a:lnSpc>
              <a:spcBef>
                <a:spcPts val="1000"/>
              </a:spcBef>
            </a:pPr>
            <a:endParaRPr kumimoji="1" lang="en-US" altLang="ja-JP" sz="1600" dirty="0">
              <a:solidFill>
                <a:schemeClr val="tx1">
                  <a:lumMod val="75000"/>
                  <a:lumOff val="25000"/>
                </a:schemeClr>
              </a:solidFill>
            </a:endParaRPr>
          </a:p>
        </p:txBody>
      </p:sp>
      <p:pic>
        <p:nvPicPr>
          <p:cNvPr id="9" name="図 8" descr="ロゴ&#10;&#10;AI 生成コンテンツは誤りを含む可能性があります。">
            <a:extLst>
              <a:ext uri="{FF2B5EF4-FFF2-40B4-BE49-F238E27FC236}">
                <a16:creationId xmlns:a16="http://schemas.microsoft.com/office/drawing/2014/main" id="{1B0D8877-D680-F9A7-3467-4527DA38F542}"/>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 name="スライド番号プレースホルダー 3">
            <a:extLst>
              <a:ext uri="{FF2B5EF4-FFF2-40B4-BE49-F238E27FC236}">
                <a16:creationId xmlns:a16="http://schemas.microsoft.com/office/drawing/2014/main" id="{1C0EE91B-EED4-9364-DF19-0FF4A0CEFDFB}"/>
              </a:ext>
            </a:extLst>
          </p:cNvPr>
          <p:cNvSpPr>
            <a:spLocks noGrp="1"/>
          </p:cNvSpPr>
          <p:nvPr>
            <p:ph type="sldNum" sz="quarter" idx="11"/>
          </p:nvPr>
        </p:nvSpPr>
        <p:spPr>
          <a:xfrm>
            <a:off x="11730726" y="6586615"/>
            <a:ext cx="409897" cy="254272"/>
          </a:xfrm>
        </p:spPr>
        <p:txBody>
          <a:bodyPr vert="horz" lIns="91440" tIns="45720" rIns="91440" bIns="45720" rtlCol="0" anchor="ctr">
            <a:normAutofit fontScale="92500" lnSpcReduction="10000"/>
          </a:bodyPr>
          <a:lstStyle/>
          <a:p>
            <a:pPr defTabSz="914400">
              <a:spcAft>
                <a:spcPts val="600"/>
              </a:spcAft>
            </a:pPr>
            <a:fld id="{B01966AA-40F2-4759-97C9-DDA0BED365A6}" type="slidenum">
              <a:rPr kumimoji="1" lang="en-US" altLang="ja-JP" sz="1200" smtClean="0">
                <a:solidFill>
                  <a:schemeClr val="bg1"/>
                </a:solidFill>
              </a:rPr>
              <a:pPr defTabSz="914400">
                <a:spcAft>
                  <a:spcPts val="600"/>
                </a:spcAft>
              </a:pPr>
              <a:t>22</a:t>
            </a:fld>
            <a:endParaRPr kumimoji="1" lang="en-US" altLang="ja-JP" dirty="0">
              <a:solidFill>
                <a:schemeClr val="bg1"/>
              </a:solidFill>
            </a:endParaRPr>
          </a:p>
        </p:txBody>
      </p:sp>
    </p:spTree>
    <p:extLst>
      <p:ext uri="{BB962C8B-B14F-4D97-AF65-F5344CB8AC3E}">
        <p14:creationId xmlns:p14="http://schemas.microsoft.com/office/powerpoint/2010/main" val="2328769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130A8552-CAE9-75BD-A2FA-5316CD6B6C6B}"/>
              </a:ext>
            </a:extLst>
          </p:cNvPr>
          <p:cNvSpPr>
            <a:spLocks noGrp="1"/>
          </p:cNvSpPr>
          <p:nvPr>
            <p:ph type="body" sz="quarter" idx="10"/>
          </p:nvPr>
        </p:nvSpPr>
        <p:spPr>
          <a:xfrm>
            <a:off x="269239" y="1189177"/>
            <a:ext cx="11653523" cy="3866571"/>
          </a:xfrm>
        </p:spPr>
        <p:txBody>
          <a:bodyPr/>
          <a:lstStyle/>
          <a:p>
            <a:r>
              <a:rPr lang="ja-JP" altLang="en-US" dirty="0"/>
              <a:t>データ フォーマット</a:t>
            </a:r>
            <a:r>
              <a:rPr lang="en-US" altLang="ja-JP" dirty="0"/>
              <a:t>: </a:t>
            </a:r>
            <a:r>
              <a:rPr lang="en-US" altLang="ja-JP" dirty="0">
                <a:hlinkClick r:id="rId2"/>
              </a:rPr>
              <a:t>JSON-RPC2.0</a:t>
            </a:r>
            <a:endParaRPr lang="en-US" altLang="ja-JP" dirty="0"/>
          </a:p>
          <a:p>
            <a:r>
              <a:rPr lang="ja-JP" altLang="en-US" dirty="0"/>
              <a:t>提供する機能</a:t>
            </a:r>
            <a:r>
              <a:rPr lang="en-US" altLang="ja-JP" dirty="0"/>
              <a:t>: </a:t>
            </a:r>
            <a:r>
              <a:rPr lang="ja-JP" altLang="en-US" dirty="0"/>
              <a:t>「ツール」「リソース」「プロンプト」</a:t>
            </a:r>
            <a:endParaRPr lang="en-US" altLang="ja-JP" dirty="0"/>
          </a:p>
          <a:p>
            <a:r>
              <a:rPr lang="ja-JP" altLang="en-US" dirty="0"/>
              <a:t>種類</a:t>
            </a:r>
            <a:r>
              <a:rPr lang="en-US" altLang="ja-JP" dirty="0"/>
              <a:t>: </a:t>
            </a:r>
          </a:p>
          <a:p>
            <a:endParaRPr kumimoji="1" lang="ja-JP" altLang="en-US" dirty="0"/>
          </a:p>
        </p:txBody>
      </p:sp>
      <p:sp>
        <p:nvSpPr>
          <p:cNvPr id="3" name="タイトル 2">
            <a:extLst>
              <a:ext uri="{FF2B5EF4-FFF2-40B4-BE49-F238E27FC236}">
                <a16:creationId xmlns:a16="http://schemas.microsoft.com/office/drawing/2014/main" id="{68FBF9C3-5CF8-F0FB-1904-CE0719A9AFCD}"/>
              </a:ext>
            </a:extLst>
          </p:cNvPr>
          <p:cNvSpPr>
            <a:spLocks noGrp="1"/>
          </p:cNvSpPr>
          <p:nvPr>
            <p:ph type="title"/>
          </p:nvPr>
        </p:nvSpPr>
        <p:spPr/>
        <p:txBody>
          <a:bodyPr/>
          <a:lstStyle/>
          <a:p>
            <a:r>
              <a:rPr lang="en-US" altLang="ja-JP" dirty="0"/>
              <a:t>MCP Server</a:t>
            </a:r>
            <a:endParaRPr kumimoji="1" lang="ja-JP" altLang="en-US" dirty="0"/>
          </a:p>
        </p:txBody>
      </p:sp>
      <p:sp>
        <p:nvSpPr>
          <p:cNvPr id="4" name="スライド番号プレースホルダー 3">
            <a:extLst>
              <a:ext uri="{FF2B5EF4-FFF2-40B4-BE49-F238E27FC236}">
                <a16:creationId xmlns:a16="http://schemas.microsoft.com/office/drawing/2014/main" id="{926DAA58-B8C4-DBAD-D922-E61F239B0640}"/>
              </a:ext>
            </a:extLst>
          </p:cNvPr>
          <p:cNvSpPr>
            <a:spLocks noGrp="1"/>
          </p:cNvSpPr>
          <p:nvPr>
            <p:ph type="sldNum" sz="quarter" idx="11"/>
          </p:nvPr>
        </p:nvSpPr>
        <p:spPr/>
        <p:txBody>
          <a:bodyPr/>
          <a:lstStyle/>
          <a:p>
            <a:fld id="{B01966AA-40F2-4759-97C9-DDA0BED365A6}" type="slidenum">
              <a:rPr kumimoji="1" lang="ja-JP" altLang="en-US" smtClean="0"/>
              <a:pPr/>
              <a:t>23</a:t>
            </a:fld>
            <a:endParaRPr kumimoji="1" lang="ja-JP" altLang="en-US" dirty="0"/>
          </a:p>
        </p:txBody>
      </p:sp>
      <p:graphicFrame>
        <p:nvGraphicFramePr>
          <p:cNvPr id="5" name="表 4">
            <a:extLst>
              <a:ext uri="{FF2B5EF4-FFF2-40B4-BE49-F238E27FC236}">
                <a16:creationId xmlns:a16="http://schemas.microsoft.com/office/drawing/2014/main" id="{18B29549-8F99-62F5-7560-14B0979EC99F}"/>
              </a:ext>
            </a:extLst>
          </p:cNvPr>
          <p:cNvGraphicFramePr>
            <a:graphicFrameLocks noGrp="1"/>
          </p:cNvGraphicFramePr>
          <p:nvPr/>
        </p:nvGraphicFramePr>
        <p:xfrm>
          <a:off x="772738" y="4204550"/>
          <a:ext cx="11265991" cy="1371600"/>
        </p:xfrm>
        <a:graphic>
          <a:graphicData uri="http://schemas.openxmlformats.org/drawingml/2006/table">
            <a:tbl>
              <a:tblPr firstRow="1" bandRow="1">
                <a:tableStyleId>{69CF1AB2-1976-4502-BF36-3FF5EA218861}</a:tableStyleId>
              </a:tblPr>
              <a:tblGrid>
                <a:gridCol w="3135669">
                  <a:extLst>
                    <a:ext uri="{9D8B030D-6E8A-4147-A177-3AD203B41FA5}">
                      <a16:colId xmlns:a16="http://schemas.microsoft.com/office/drawing/2014/main" val="1134589761"/>
                    </a:ext>
                  </a:extLst>
                </a:gridCol>
                <a:gridCol w="8130322">
                  <a:extLst>
                    <a:ext uri="{9D8B030D-6E8A-4147-A177-3AD203B41FA5}">
                      <a16:colId xmlns:a16="http://schemas.microsoft.com/office/drawing/2014/main" val="1920551486"/>
                    </a:ext>
                  </a:extLst>
                </a:gridCol>
              </a:tblGrid>
              <a:tr h="381436">
                <a:tc>
                  <a:txBody>
                    <a:bodyPr/>
                    <a:lstStyle/>
                    <a:p>
                      <a:r>
                        <a:rPr kumimoji="1" lang="ja-JP" altLang="en-US" sz="2400" dirty="0">
                          <a:latin typeface="BIZ UDPゴシック" panose="020B0400000000000000" pitchFamily="50" charset="-128"/>
                          <a:ea typeface="BIZ UDPゴシック" panose="020B0400000000000000" pitchFamily="50" charset="-128"/>
                        </a:rPr>
                        <a:t>種類</a:t>
                      </a:r>
                    </a:p>
                  </a:txBody>
                  <a:tcPr/>
                </a:tc>
                <a:tc>
                  <a:txBody>
                    <a:bodyPr/>
                    <a:lstStyle/>
                    <a:p>
                      <a:r>
                        <a:rPr kumimoji="1" lang="ja-JP" altLang="en-US" sz="2400" dirty="0">
                          <a:latin typeface="BIZ UDPゴシック" panose="020B0400000000000000" pitchFamily="50" charset="-128"/>
                          <a:ea typeface="BIZ UDPゴシック" panose="020B0400000000000000" pitchFamily="50" charset="-128"/>
                        </a:rPr>
                        <a:t>通信方法</a:t>
                      </a:r>
                    </a:p>
                  </a:txBody>
                  <a:tcPr/>
                </a:tc>
                <a:extLst>
                  <a:ext uri="{0D108BD9-81ED-4DB2-BD59-A6C34878D82A}">
                    <a16:rowId xmlns:a16="http://schemas.microsoft.com/office/drawing/2014/main" val="4256468316"/>
                  </a:ext>
                </a:extLst>
              </a:tr>
              <a:tr h="381436">
                <a:tc>
                  <a:txBody>
                    <a:bodyPr/>
                    <a:lstStyle/>
                    <a:p>
                      <a:r>
                        <a:rPr kumimoji="1" lang="ja-JP" altLang="en-US" sz="2400">
                          <a:latin typeface="BIZ UDPゴシック" panose="020B0400000000000000" pitchFamily="50" charset="-128"/>
                          <a:ea typeface="BIZ UDPゴシック" panose="020B0400000000000000" pitchFamily="50" charset="-128"/>
                        </a:rPr>
                        <a:t>コンソール プログラム</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1" lang="en-US" altLang="ja-JP" sz="2400" dirty="0" err="1">
                          <a:latin typeface="BIZ UDPゴシック" panose="020B0400000000000000" pitchFamily="50" charset="-128"/>
                          <a:ea typeface="BIZ UDPゴシック" panose="020B0400000000000000" pitchFamily="50" charset="-128"/>
                        </a:rPr>
                        <a:t>Stdio</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3002424343"/>
                  </a:ext>
                </a:extLst>
              </a:tr>
              <a:tr h="381436">
                <a:tc>
                  <a:txBody>
                    <a:bodyPr/>
                    <a:lstStyle/>
                    <a:p>
                      <a:r>
                        <a:rPr kumimoji="1" lang="en-US" altLang="ja-JP" sz="2400" dirty="0">
                          <a:latin typeface="BIZ UDPゴシック" panose="020B0400000000000000" pitchFamily="50" charset="-128"/>
                          <a:ea typeface="BIZ UDPゴシック" panose="020B0400000000000000" pitchFamily="50" charset="-128"/>
                        </a:rPr>
                        <a:t>Web API</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r>
                        <a:rPr kumimoji="1" lang="en-US" altLang="ja-JP" sz="2400" dirty="0">
                          <a:latin typeface="BIZ UDPゴシック" panose="020B0400000000000000" pitchFamily="50" charset="-128"/>
                          <a:ea typeface="BIZ UDPゴシック" panose="020B0400000000000000" pitchFamily="50" charset="-128"/>
                        </a:rPr>
                        <a:t>SSE (Server Sent-Events / HTTP POST)</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2353557901"/>
                  </a:ext>
                </a:extLst>
              </a:tr>
            </a:tbl>
          </a:graphicData>
        </a:graphic>
      </p:graphicFrame>
    </p:spTree>
    <p:extLst>
      <p:ext uri="{BB962C8B-B14F-4D97-AF65-F5344CB8AC3E}">
        <p14:creationId xmlns:p14="http://schemas.microsoft.com/office/powerpoint/2010/main" val="369377717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2070B-B34D-47A6-2743-E4790C157045}"/>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CBED40E-7EC9-EB29-15EF-821CF4E78BF4}"/>
              </a:ext>
            </a:extLst>
          </p:cNvPr>
          <p:cNvSpPr>
            <a:spLocks noGrp="1"/>
          </p:cNvSpPr>
          <p:nvPr>
            <p:ph type="body" sz="quarter" idx="10"/>
          </p:nvPr>
        </p:nvSpPr>
        <p:spPr>
          <a:xfrm>
            <a:off x="269239" y="1189177"/>
            <a:ext cx="11653523" cy="5585189"/>
          </a:xfrm>
        </p:spPr>
        <p:txBody>
          <a:bodyPr vert="horz" lIns="91440" tIns="45720" rIns="91440" bIns="45720" rtlCol="0">
            <a:noAutofit/>
          </a:bodyPr>
          <a:lstStyle/>
          <a:p>
            <a:pPr defTabSz="457200">
              <a:lnSpc>
                <a:spcPct val="140000"/>
              </a:lnSpc>
              <a:spcBef>
                <a:spcPts val="1000"/>
              </a:spcBef>
            </a:pPr>
            <a:r>
              <a:rPr lang="en-US" altLang="ja-JP" sz="2800" dirty="0">
                <a:hlinkClick r:id="rId2"/>
              </a:rPr>
              <a:t>MCP Registry | GitHub</a:t>
            </a:r>
            <a:endParaRPr lang="en-US" altLang="ja-JP" sz="2800" dirty="0">
              <a:solidFill>
                <a:schemeClr val="tx1">
                  <a:lumMod val="75000"/>
                  <a:lumOff val="25000"/>
                </a:schemeClr>
              </a:solidFill>
              <a:hlinkClick r:id="rId3"/>
            </a:endParaRPr>
          </a:p>
          <a:p>
            <a:pPr defTabSz="457200">
              <a:lnSpc>
                <a:spcPct val="140000"/>
              </a:lnSpc>
              <a:spcBef>
                <a:spcPts val="1000"/>
              </a:spcBef>
            </a:pPr>
            <a:r>
              <a:rPr lang="en-US" altLang="ja-JP" sz="2800" dirty="0">
                <a:solidFill>
                  <a:schemeClr val="tx1">
                    <a:lumMod val="75000"/>
                    <a:lumOff val="25000"/>
                  </a:schemeClr>
                </a:solidFill>
                <a:hlinkClick r:id="rId3"/>
              </a:rPr>
              <a:t>Model Context Protocol | GitHub</a:t>
            </a:r>
            <a:endParaRPr lang="en-US" altLang="ja-JP" sz="2800" dirty="0">
              <a:solidFill>
                <a:schemeClr val="tx1">
                  <a:lumMod val="75000"/>
                  <a:lumOff val="25000"/>
                </a:schemeClr>
              </a:solidFill>
            </a:endParaRPr>
          </a:p>
          <a:p>
            <a:pPr lvl="1" defTabSz="457200">
              <a:lnSpc>
                <a:spcPct val="140000"/>
              </a:lnSpc>
              <a:spcBef>
                <a:spcPts val="1000"/>
              </a:spcBef>
            </a:pPr>
            <a:r>
              <a:rPr lang="en-US" altLang="ja-JP" sz="2000" dirty="0" err="1">
                <a:solidFill>
                  <a:schemeClr val="tx1">
                    <a:lumMod val="75000"/>
                    <a:lumOff val="25000"/>
                  </a:schemeClr>
                </a:solidFill>
                <a:hlinkClick r:id="rId4"/>
              </a:rPr>
              <a:t>modelcontextprotocol</a:t>
            </a:r>
            <a:r>
              <a:rPr lang="en-US" altLang="ja-JP" sz="2000" dirty="0">
                <a:solidFill>
                  <a:schemeClr val="tx1">
                    <a:lumMod val="75000"/>
                    <a:lumOff val="25000"/>
                  </a:schemeClr>
                </a:solidFill>
                <a:hlinkClick r:id="rId4"/>
              </a:rPr>
              <a:t>/servers: Model Context Protocol Servers | GitHub</a:t>
            </a:r>
            <a:endParaRPr lang="en-US" altLang="ja-JP" sz="2000" dirty="0">
              <a:solidFill>
                <a:schemeClr val="tx1">
                  <a:lumMod val="75000"/>
                  <a:lumOff val="25000"/>
                </a:schemeClr>
              </a:solidFill>
            </a:endParaRPr>
          </a:p>
          <a:p>
            <a:pPr defTabSz="457200">
              <a:lnSpc>
                <a:spcPct val="140000"/>
              </a:lnSpc>
              <a:spcBef>
                <a:spcPts val="1000"/>
              </a:spcBef>
            </a:pPr>
            <a:r>
              <a:rPr lang="en-US" altLang="ja-JP" sz="2800" dirty="0">
                <a:solidFill>
                  <a:schemeClr val="tx1">
                    <a:lumMod val="75000"/>
                    <a:lumOff val="25000"/>
                  </a:schemeClr>
                </a:solidFill>
                <a:hlinkClick r:id="rId5"/>
              </a:rPr>
              <a:t>Official Microsoft MCP (Model Context Protocol) server</a:t>
            </a:r>
            <a:endParaRPr lang="en-US" altLang="ja-JP" sz="2800" dirty="0">
              <a:solidFill>
                <a:schemeClr val="tx1">
                  <a:lumMod val="75000"/>
                  <a:lumOff val="25000"/>
                </a:schemeClr>
              </a:solidFill>
            </a:endParaRPr>
          </a:p>
          <a:p>
            <a:pPr lvl="1" defTabSz="457200">
              <a:lnSpc>
                <a:spcPct val="140000"/>
              </a:lnSpc>
              <a:spcBef>
                <a:spcPts val="1000"/>
              </a:spcBef>
            </a:pPr>
            <a:r>
              <a:rPr lang="ja-JP" altLang="en-US" sz="2400" dirty="0">
                <a:hlinkClick r:id="rId6"/>
              </a:rPr>
              <a:t>マイクロソフト、</a:t>
            </a:r>
            <a:r>
              <a:rPr lang="en-US" altLang="ja-JP" sz="2400" dirty="0">
                <a:hlinkClick r:id="rId6"/>
              </a:rPr>
              <a:t>Windows</a:t>
            </a:r>
            <a:r>
              <a:rPr lang="ja-JP" altLang="en-US" sz="2400" dirty="0">
                <a:hlinkClick r:id="rId6"/>
              </a:rPr>
              <a:t>が</a:t>
            </a:r>
            <a:r>
              <a:rPr lang="en-US" altLang="ja-JP" sz="2400" dirty="0">
                <a:hlinkClick r:id="rId6"/>
              </a:rPr>
              <a:t>MCP</a:t>
            </a:r>
            <a:r>
              <a:rPr lang="ja-JP" altLang="en-US" sz="2400" dirty="0">
                <a:hlinkClick r:id="rId6"/>
              </a:rPr>
              <a:t>をサポートすると発表</a:t>
            </a:r>
            <a:endParaRPr lang="en-US" altLang="ja-JP" sz="2400" dirty="0">
              <a:solidFill>
                <a:schemeClr val="tx1">
                  <a:lumMod val="75000"/>
                  <a:lumOff val="25000"/>
                </a:schemeClr>
              </a:solidFill>
            </a:endParaRPr>
          </a:p>
          <a:p>
            <a:pPr defTabSz="457200">
              <a:lnSpc>
                <a:spcPct val="140000"/>
              </a:lnSpc>
              <a:spcBef>
                <a:spcPts val="1000"/>
              </a:spcBef>
            </a:pPr>
            <a:r>
              <a:rPr lang="en-US" altLang="ja-JP" sz="2800" dirty="0">
                <a:hlinkClick r:id="rId7"/>
              </a:rPr>
              <a:t>CData MCP Servers</a:t>
            </a:r>
            <a:endParaRPr lang="en-US" altLang="ja-JP" sz="2800" dirty="0">
              <a:solidFill>
                <a:schemeClr val="tx1">
                  <a:lumMod val="75000"/>
                  <a:lumOff val="25000"/>
                </a:schemeClr>
              </a:solidFill>
            </a:endParaRPr>
          </a:p>
        </p:txBody>
      </p:sp>
      <p:sp>
        <p:nvSpPr>
          <p:cNvPr id="3" name="タイトル 2">
            <a:extLst>
              <a:ext uri="{FF2B5EF4-FFF2-40B4-BE49-F238E27FC236}">
                <a16:creationId xmlns:a16="http://schemas.microsoft.com/office/drawing/2014/main" id="{F6A7CB85-3E2B-CC5E-8734-C820184ABF67}"/>
              </a:ext>
            </a:extLst>
          </p:cNvPr>
          <p:cNvSpPr>
            <a:spLocks noGrp="1"/>
          </p:cNvSpPr>
          <p:nvPr>
            <p:ph type="title"/>
          </p:nvPr>
        </p:nvSpPr>
        <p:spPr/>
        <p:txBody>
          <a:bodyPr vert="horz" lIns="91440" tIns="45720" rIns="91440" bIns="45720" rtlCol="0" anchor="t">
            <a:normAutofit/>
          </a:bodyPr>
          <a:lstStyle/>
          <a:p>
            <a:pPr defTabSz="457200"/>
            <a:r>
              <a:rPr lang="ja-JP" altLang="en-US" sz="2800" dirty="0"/>
              <a:t>多数の </a:t>
            </a:r>
            <a:r>
              <a:rPr lang="en-US" altLang="ja-JP" sz="2800" dirty="0"/>
              <a:t>MCP </a:t>
            </a:r>
            <a:r>
              <a:rPr lang="ja-JP" altLang="en-US" sz="2800" dirty="0"/>
              <a:t>サーバー</a:t>
            </a:r>
            <a:endParaRPr kumimoji="1" lang="en-US" altLang="ja-JP" sz="2800" dirty="0"/>
          </a:p>
        </p:txBody>
      </p:sp>
      <p:sp>
        <p:nvSpPr>
          <p:cNvPr id="4" name="スライド番号プレースホルダー 3">
            <a:extLst>
              <a:ext uri="{FF2B5EF4-FFF2-40B4-BE49-F238E27FC236}">
                <a16:creationId xmlns:a16="http://schemas.microsoft.com/office/drawing/2014/main" id="{4D4B6428-CA54-003C-CC09-B88A07A3F565}"/>
              </a:ext>
            </a:extLst>
          </p:cNvPr>
          <p:cNvSpPr>
            <a:spLocks noGrp="1"/>
          </p:cNvSpPr>
          <p:nvPr>
            <p:ph type="sldNum" sz="quarter" idx="11"/>
          </p:nvPr>
        </p:nvSpPr>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24</a:t>
            </a:fld>
            <a:endParaRPr kumimoji="1" lang="en-US" altLang="ja-JP" sz="900">
              <a:solidFill>
                <a:schemeClr val="accent1"/>
              </a:solidFill>
              <a:latin typeface="+mn-lt"/>
              <a:ea typeface="+mn-ea"/>
            </a:endParaRPr>
          </a:p>
        </p:txBody>
      </p:sp>
      <p:pic>
        <p:nvPicPr>
          <p:cNvPr id="6" name="図 5" descr="ロゴ&#10;&#10;AI 生成コンテンツは誤りを含む可能性があります。">
            <a:extLst>
              <a:ext uri="{FF2B5EF4-FFF2-40B4-BE49-F238E27FC236}">
                <a16:creationId xmlns:a16="http://schemas.microsoft.com/office/drawing/2014/main" id="{FF104E54-EAA2-59D3-C849-CACF2BCB5DA4}"/>
              </a:ext>
            </a:extLst>
          </p:cNvPr>
          <p:cNvPicPr>
            <a:picLocks noChangeAspect="1"/>
          </p:cNvPicPr>
          <p:nvPr/>
        </p:nvPicPr>
        <p:blipFill>
          <a:blip r:embed="rId8" cstate="print">
            <a:extLst>
              <a:ext uri="{28A0092B-C50C-407E-A947-70E740481C1C}">
                <a14:useLocalDpi xmlns:a14="http://schemas.microsoft.com/office/drawing/2010/main"/>
              </a:ext>
            </a:extLst>
          </a:blip>
          <a:srcRect/>
          <a:stretch>
            <a:fillRect/>
          </a:stretch>
        </p:blipFill>
        <p:spPr>
          <a:xfrm>
            <a:off x="10124779" y="3942242"/>
            <a:ext cx="2102546" cy="2595057"/>
          </a:xfrm>
          <a:prstGeom prst="rect">
            <a:avLst/>
          </a:prstGeom>
        </p:spPr>
      </p:pic>
    </p:spTree>
    <p:extLst>
      <p:ext uri="{BB962C8B-B14F-4D97-AF65-F5344CB8AC3E}">
        <p14:creationId xmlns:p14="http://schemas.microsoft.com/office/powerpoint/2010/main" val="42458044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66EF43AB-0F2E-E313-9CFE-A764167E7A11}"/>
              </a:ext>
            </a:extLst>
          </p:cNvPr>
          <p:cNvSpPr>
            <a:spLocks noGrp="1"/>
          </p:cNvSpPr>
          <p:nvPr>
            <p:ph type="body" sz="quarter" idx="10"/>
          </p:nvPr>
        </p:nvSpPr>
        <p:spPr>
          <a:xfrm>
            <a:off x="269239" y="1189177"/>
            <a:ext cx="11653523" cy="782137"/>
          </a:xfrm>
        </p:spPr>
        <p:txBody>
          <a:bodyPr/>
          <a:lstStyle/>
          <a:p>
            <a:r>
              <a:rPr lang="en-US" altLang="ja-JP" sz="3600" dirty="0"/>
              <a:t>【</a:t>
            </a:r>
            <a:r>
              <a:rPr lang="ja-JP" altLang="en-US" sz="3600" dirty="0"/>
              <a:t>参考</a:t>
            </a:r>
            <a:r>
              <a:rPr lang="en-US" altLang="ja-JP" sz="3600" dirty="0"/>
              <a:t>】</a:t>
            </a:r>
            <a:r>
              <a:rPr lang="ja-JP" altLang="en-US" sz="3600" dirty="0">
                <a:hlinkClick r:id="rId2"/>
              </a:rPr>
              <a:t> </a:t>
            </a:r>
            <a:r>
              <a:rPr lang="en-US" altLang="ja-JP" sz="3600" dirty="0">
                <a:hlinkClick r:id="rId2"/>
              </a:rPr>
              <a:t>API </a:t>
            </a:r>
            <a:r>
              <a:rPr lang="ja-JP" altLang="en-US" sz="3600" dirty="0">
                <a:hlinkClick r:id="rId2"/>
              </a:rPr>
              <a:t>の仕様から一つ一つ紐解く</a:t>
            </a:r>
            <a:r>
              <a:rPr lang="en-US" altLang="ja-JP" sz="3600" dirty="0">
                <a:hlinkClick r:id="rId2"/>
              </a:rPr>
              <a:t>MCP </a:t>
            </a:r>
            <a:r>
              <a:rPr lang="ja-JP" altLang="en-US" sz="3600" dirty="0">
                <a:hlinkClick r:id="rId2"/>
              </a:rPr>
              <a:t>入門</a:t>
            </a:r>
            <a:endParaRPr kumimoji="1" lang="ja-JP" altLang="en-US" sz="3600" dirty="0"/>
          </a:p>
        </p:txBody>
      </p:sp>
      <p:sp>
        <p:nvSpPr>
          <p:cNvPr id="3" name="タイトル 2">
            <a:extLst>
              <a:ext uri="{FF2B5EF4-FFF2-40B4-BE49-F238E27FC236}">
                <a16:creationId xmlns:a16="http://schemas.microsoft.com/office/drawing/2014/main" id="{B49837D8-3E90-31FC-1806-CA9F8964144B}"/>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BC2D4165-4E1F-6A91-5BC5-A83EED23EB4A}"/>
              </a:ext>
            </a:extLst>
          </p:cNvPr>
          <p:cNvSpPr>
            <a:spLocks noGrp="1"/>
          </p:cNvSpPr>
          <p:nvPr>
            <p:ph type="sldNum" sz="quarter" idx="11"/>
          </p:nvPr>
        </p:nvSpPr>
        <p:spPr/>
        <p:txBody>
          <a:bodyPr/>
          <a:lstStyle/>
          <a:p>
            <a:fld id="{B01966AA-40F2-4759-97C9-DDA0BED365A6}" type="slidenum">
              <a:rPr kumimoji="1" lang="ja-JP" altLang="en-US" smtClean="0"/>
              <a:pPr/>
              <a:t>25</a:t>
            </a:fld>
            <a:endParaRPr kumimoji="1" lang="ja-JP" altLang="en-US" dirty="0"/>
          </a:p>
        </p:txBody>
      </p:sp>
      <p:pic>
        <p:nvPicPr>
          <p:cNvPr id="6" name="図 5">
            <a:extLst>
              <a:ext uri="{FF2B5EF4-FFF2-40B4-BE49-F238E27FC236}">
                <a16:creationId xmlns:a16="http://schemas.microsoft.com/office/drawing/2014/main" id="{15348650-8B21-336A-F869-11B651B6620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464795" y="2181523"/>
            <a:ext cx="7262409" cy="4549480"/>
          </a:xfrm>
          <a:prstGeom prst="rect">
            <a:avLst/>
          </a:prstGeom>
          <a:effectLst>
            <a:outerShdw blurRad="50800" dist="38100" dir="2700000" algn="tl" rotWithShape="0">
              <a:prstClr val="black">
                <a:alpha val="40000"/>
              </a:prstClr>
            </a:outerShdw>
          </a:effectLst>
        </p:spPr>
      </p:pic>
      <p:sp>
        <p:nvSpPr>
          <p:cNvPr id="7" name="吹き出し: 角を丸めた四角形 6">
            <a:extLst>
              <a:ext uri="{FF2B5EF4-FFF2-40B4-BE49-F238E27FC236}">
                <a16:creationId xmlns:a16="http://schemas.microsoft.com/office/drawing/2014/main" id="{DB82935D-EFA6-DA55-7175-3442CBD30928}"/>
              </a:ext>
            </a:extLst>
          </p:cNvPr>
          <p:cNvSpPr/>
          <p:nvPr/>
        </p:nvSpPr>
        <p:spPr>
          <a:xfrm>
            <a:off x="9476123" y="4888877"/>
            <a:ext cx="2492392" cy="1248809"/>
          </a:xfrm>
          <a:prstGeom prst="wedgeRoundRectCallout">
            <a:avLst>
              <a:gd name="adj1" fmla="val -110980"/>
              <a:gd name="adj2" fmla="val -66789"/>
              <a:gd name="adj3" fmla="val 16667"/>
            </a:avLst>
          </a:prstGeom>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とても分かりやすいのでお勧め</a:t>
            </a:r>
            <a:r>
              <a:rPr kumimoji="1" lang="en-US" altLang="ja-JP" dirty="0"/>
              <a:t>!</a:t>
            </a:r>
            <a:endParaRPr kumimoji="1" lang="ja-JP" altLang="en-US" dirty="0"/>
          </a:p>
        </p:txBody>
      </p:sp>
    </p:spTree>
    <p:extLst>
      <p:ext uri="{BB962C8B-B14F-4D97-AF65-F5344CB8AC3E}">
        <p14:creationId xmlns:p14="http://schemas.microsoft.com/office/powerpoint/2010/main" val="15284507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B673AE-6F9E-D938-0C13-FA8E06C11E56}"/>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005500A-CFD5-AC5E-E01B-134C020518F0}"/>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D0FFCA1-FB06-1777-8B96-880B753FC167}"/>
              </a:ext>
            </a:extLst>
          </p:cNvPr>
          <p:cNvSpPr>
            <a:spLocks noGrp="1"/>
          </p:cNvSpPr>
          <p:nvPr>
            <p:ph type="sldNum" sz="quarter" idx="11"/>
          </p:nvPr>
        </p:nvSpPr>
        <p:spPr/>
        <p:txBody>
          <a:bodyPr/>
          <a:lstStyle/>
          <a:p>
            <a:fld id="{B01966AA-40F2-4759-97C9-DDA0BED365A6}" type="slidenum">
              <a:rPr kumimoji="1" lang="ja-JP" altLang="en-US" smtClean="0"/>
              <a:pPr/>
              <a:t>26</a:t>
            </a:fld>
            <a:endParaRPr kumimoji="1" lang="ja-JP" altLang="en-US"/>
          </a:p>
        </p:txBody>
      </p:sp>
      <p:sp>
        <p:nvSpPr>
          <p:cNvPr id="2" name="楕円 1">
            <a:extLst>
              <a:ext uri="{FF2B5EF4-FFF2-40B4-BE49-F238E27FC236}">
                <a16:creationId xmlns:a16="http://schemas.microsoft.com/office/drawing/2014/main" id="{865C9261-355F-4595-B278-E3CF6A99B3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918424F6-5C34-8A52-FFAC-F872A324072D}"/>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28D80A90-50C9-B07C-B711-B4B57E62CAB4}"/>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7439C16-3CBF-79F0-0C2D-12D90B62657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EBDC4924-649E-624E-22CB-C6E8AA65BF41}"/>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2" name="矢印: 右 11">
            <a:extLst>
              <a:ext uri="{FF2B5EF4-FFF2-40B4-BE49-F238E27FC236}">
                <a16:creationId xmlns:a16="http://schemas.microsoft.com/office/drawing/2014/main" id="{73523E3E-9DEC-65C1-66A3-8EA5A4C40D42}"/>
              </a:ext>
            </a:extLst>
          </p:cNvPr>
          <p:cNvSpPr/>
          <p:nvPr/>
        </p:nvSpPr>
        <p:spPr>
          <a:xfrm>
            <a:off x="6527893" y="342900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テキスト ボックス 12">
            <a:extLst>
              <a:ext uri="{FF2B5EF4-FFF2-40B4-BE49-F238E27FC236}">
                <a16:creationId xmlns:a16="http://schemas.microsoft.com/office/drawing/2014/main" id="{39E275A2-554F-995C-8BF2-04C3A955DC89}"/>
              </a:ext>
            </a:extLst>
          </p:cNvPr>
          <p:cNvSpPr txBox="1"/>
          <p:nvPr/>
        </p:nvSpPr>
        <p:spPr>
          <a:xfrm>
            <a:off x="6055998" y="2952898"/>
            <a:ext cx="2071401"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latin typeface="BIZ UDPゴシック" panose="020B0400000000000000" pitchFamily="50" charset="-128"/>
                <a:ea typeface="BIZ UDPゴシック" panose="020B0400000000000000" pitchFamily="50" charset="-128"/>
              </a:rPr>
              <a:t>①</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ツール一覧の取得</a:t>
            </a:r>
          </a:p>
        </p:txBody>
      </p:sp>
      <p:sp>
        <p:nvSpPr>
          <p:cNvPr id="14" name="矢印: 右 13">
            <a:extLst>
              <a:ext uri="{FF2B5EF4-FFF2-40B4-BE49-F238E27FC236}">
                <a16:creationId xmlns:a16="http://schemas.microsoft.com/office/drawing/2014/main" id="{24469370-9DB6-A7F4-FC45-BC7014096239}"/>
              </a:ext>
            </a:extLst>
          </p:cNvPr>
          <p:cNvSpPr/>
          <p:nvPr/>
        </p:nvSpPr>
        <p:spPr>
          <a:xfrm rot="10800000">
            <a:off x="6475033" y="38037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BE1275B4-8B6F-51E5-0085-21DDA9F9CB86}"/>
              </a:ext>
            </a:extLst>
          </p:cNvPr>
          <p:cNvSpPr txBox="1"/>
          <p:nvPr/>
        </p:nvSpPr>
        <p:spPr>
          <a:xfrm>
            <a:off x="6055998" y="4077352"/>
            <a:ext cx="148149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②</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a:t>
            </a:r>
          </a:p>
        </p:txBody>
      </p:sp>
    </p:spTree>
    <p:extLst>
      <p:ext uri="{BB962C8B-B14F-4D97-AF65-F5344CB8AC3E}">
        <p14:creationId xmlns:p14="http://schemas.microsoft.com/office/powerpoint/2010/main" val="3042532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34550-7932-9850-8ED8-8ACC9EEC4F9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AFBC73CA-2DBD-B662-C9D4-08E1BCB39DD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F7027387-D398-FCCE-589E-D7341F9FEEF8}"/>
              </a:ext>
            </a:extLst>
          </p:cNvPr>
          <p:cNvSpPr>
            <a:spLocks noGrp="1"/>
          </p:cNvSpPr>
          <p:nvPr>
            <p:ph type="sldNum" sz="quarter" idx="11"/>
          </p:nvPr>
        </p:nvSpPr>
        <p:spPr/>
        <p:txBody>
          <a:bodyPr/>
          <a:lstStyle/>
          <a:p>
            <a:fld id="{B01966AA-40F2-4759-97C9-DDA0BED365A6}" type="slidenum">
              <a:rPr kumimoji="1" lang="ja-JP" altLang="en-US" smtClean="0"/>
              <a:pPr/>
              <a:t>27</a:t>
            </a:fld>
            <a:endParaRPr kumimoji="1" lang="ja-JP" altLang="en-US"/>
          </a:p>
        </p:txBody>
      </p:sp>
      <p:sp>
        <p:nvSpPr>
          <p:cNvPr id="2" name="楕円 1">
            <a:extLst>
              <a:ext uri="{FF2B5EF4-FFF2-40B4-BE49-F238E27FC236}">
                <a16:creationId xmlns:a16="http://schemas.microsoft.com/office/drawing/2014/main" id="{D0E7A325-ADDD-E87E-59F4-00C13260F02B}"/>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2319108-1EFB-CDCE-0FC7-F379D5DE911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74A67E2F-CFD1-EB2D-80F1-29657FE58B06}"/>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6403BF90-37DC-C131-FCCD-3F63786F4F83}"/>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03BE719-8CED-898E-6C92-6FE3BFDC967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CEF1C288-ED58-BB19-1284-1FBA33ED12E6}"/>
              </a:ext>
            </a:extLst>
          </p:cNvPr>
          <p:cNvSpPr/>
          <p:nvPr/>
        </p:nvSpPr>
        <p:spPr>
          <a:xfrm>
            <a:off x="2349791" y="298719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EDC2DAC5-CE2D-BF23-1269-A077765C8E33}"/>
              </a:ext>
            </a:extLst>
          </p:cNvPr>
          <p:cNvSpPr txBox="1"/>
          <p:nvPr/>
        </p:nvSpPr>
        <p:spPr>
          <a:xfrm>
            <a:off x="1912190" y="2586680"/>
            <a:ext cx="1382110"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t>③</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質問・指示</a:t>
            </a:r>
          </a:p>
        </p:txBody>
      </p:sp>
    </p:spTree>
    <p:extLst>
      <p:ext uri="{BB962C8B-B14F-4D97-AF65-F5344CB8AC3E}">
        <p14:creationId xmlns:p14="http://schemas.microsoft.com/office/powerpoint/2010/main" val="264360209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015EA-74DE-C9B7-6AE2-CD5215F0A59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31A0D155-8C86-B055-2154-1283E2AB8894}"/>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DCB63AB9-6413-3B4F-CF2E-496156F24303}"/>
              </a:ext>
            </a:extLst>
          </p:cNvPr>
          <p:cNvSpPr>
            <a:spLocks noGrp="1"/>
          </p:cNvSpPr>
          <p:nvPr>
            <p:ph type="sldNum" sz="quarter" idx="11"/>
          </p:nvPr>
        </p:nvSpPr>
        <p:spPr/>
        <p:txBody>
          <a:bodyPr/>
          <a:lstStyle/>
          <a:p>
            <a:fld id="{B01966AA-40F2-4759-97C9-DDA0BED365A6}" type="slidenum">
              <a:rPr kumimoji="1" lang="ja-JP" altLang="en-US" smtClean="0"/>
              <a:pPr/>
              <a:t>28</a:t>
            </a:fld>
            <a:endParaRPr kumimoji="1" lang="ja-JP" altLang="en-US"/>
          </a:p>
        </p:txBody>
      </p:sp>
      <p:sp>
        <p:nvSpPr>
          <p:cNvPr id="2" name="楕円 1">
            <a:extLst>
              <a:ext uri="{FF2B5EF4-FFF2-40B4-BE49-F238E27FC236}">
                <a16:creationId xmlns:a16="http://schemas.microsoft.com/office/drawing/2014/main" id="{E9DC9BF4-F5FE-0AC9-CBD4-5055C6C26E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C5E7C537-FC14-CB8F-8C3F-D169D442545B}"/>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9EA1C318-F0D2-777A-DE7E-8B28A5809CB3}"/>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4C3E849E-99CF-DBD2-8194-A50D7EA43877}"/>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FB3CB268-88B6-0CB5-85BD-FB42D2248986}"/>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1" name="テキスト ボックス 10">
            <a:extLst>
              <a:ext uri="{FF2B5EF4-FFF2-40B4-BE49-F238E27FC236}">
                <a16:creationId xmlns:a16="http://schemas.microsoft.com/office/drawing/2014/main" id="{99F08756-9F11-D3EC-B3D9-D0BF64141217}"/>
              </a:ext>
            </a:extLst>
          </p:cNvPr>
          <p:cNvSpPr txBox="1"/>
          <p:nvPr/>
        </p:nvSpPr>
        <p:spPr>
          <a:xfrm>
            <a:off x="4807188" y="1800363"/>
            <a:ext cx="287610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④</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ツール一覧と共に問いかけ</a:t>
            </a:r>
          </a:p>
        </p:txBody>
      </p:sp>
      <p:sp>
        <p:nvSpPr>
          <p:cNvPr id="12" name="矢印: 右 11">
            <a:extLst>
              <a:ext uri="{FF2B5EF4-FFF2-40B4-BE49-F238E27FC236}">
                <a16:creationId xmlns:a16="http://schemas.microsoft.com/office/drawing/2014/main" id="{F7E833BD-7965-3A7E-3A44-8F327E1DD1D8}"/>
              </a:ext>
            </a:extLst>
          </p:cNvPr>
          <p:cNvSpPr/>
          <p:nvPr/>
        </p:nvSpPr>
        <p:spPr>
          <a:xfrm>
            <a:off x="6410105" y="225325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矢印: 右 12">
            <a:extLst>
              <a:ext uri="{FF2B5EF4-FFF2-40B4-BE49-F238E27FC236}">
                <a16:creationId xmlns:a16="http://schemas.microsoft.com/office/drawing/2014/main" id="{4723C164-FB4B-1B4E-742B-737EC3D5D0A8}"/>
              </a:ext>
            </a:extLst>
          </p:cNvPr>
          <p:cNvSpPr/>
          <p:nvPr/>
        </p:nvSpPr>
        <p:spPr>
          <a:xfrm rot="10800000">
            <a:off x="6420463" y="259242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4" name="テキスト ボックス 13">
            <a:extLst>
              <a:ext uri="{FF2B5EF4-FFF2-40B4-BE49-F238E27FC236}">
                <a16:creationId xmlns:a16="http://schemas.microsoft.com/office/drawing/2014/main" id="{4622958D-E87F-1223-1A74-5FE2663A456D}"/>
              </a:ext>
            </a:extLst>
          </p:cNvPr>
          <p:cNvSpPr txBox="1"/>
          <p:nvPr/>
        </p:nvSpPr>
        <p:spPr>
          <a:xfrm>
            <a:off x="6007425" y="2872755"/>
            <a:ext cx="232467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⑤ </a:t>
            </a:r>
            <a:r>
              <a:rPr kumimoji="1" lang="ja-JP" altLang="en-US" sz="1600" dirty="0">
                <a:latin typeface="BIZ UDPゴシック" panose="020B0400000000000000" pitchFamily="50" charset="-128"/>
                <a:ea typeface="BIZ UDPゴシック" panose="020B0400000000000000" pitchFamily="50" charset="-128"/>
              </a:rPr>
              <a:t>ツール呼び出し依頼</a:t>
            </a:r>
          </a:p>
        </p:txBody>
      </p:sp>
    </p:spTree>
    <p:extLst>
      <p:ext uri="{BB962C8B-B14F-4D97-AF65-F5344CB8AC3E}">
        <p14:creationId xmlns:p14="http://schemas.microsoft.com/office/powerpoint/2010/main" val="7982954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ノートパソコンで作業をしている人たち&#10;&#10;AI 生成コンテンツは誤りを含む可能性があります。">
            <a:extLst>
              <a:ext uri="{FF2B5EF4-FFF2-40B4-BE49-F238E27FC236}">
                <a16:creationId xmlns:a16="http://schemas.microsoft.com/office/drawing/2014/main" id="{9D2EAA3E-EB23-E931-0721-2CF861B295A9}"/>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0" y="0"/>
            <a:ext cx="12188824" cy="68580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4386970"/>
          </a:xfrm>
        </p:spPr>
        <p:txBody>
          <a:bodyPr/>
          <a:lstStyle/>
          <a:p>
            <a:r>
              <a:rPr kumimoji="1" lang="en-US" altLang="ja-JP" sz="1800" dirty="0"/>
              <a:t>2018</a:t>
            </a:r>
            <a:r>
              <a:rPr kumimoji="1" lang="ja-JP" altLang="en-US" sz="1800" dirty="0"/>
              <a:t>年</a:t>
            </a:r>
          </a:p>
          <a:p>
            <a:pPr lvl="1"/>
            <a:r>
              <a:rPr kumimoji="1" lang="en-US" altLang="ja-JP" sz="1800" dirty="0"/>
              <a:t>【</a:t>
            </a:r>
            <a:r>
              <a:rPr kumimoji="1" lang="en-US" altLang="ja-JP" sz="1800" dirty="0" err="1"/>
              <a:t>de:code</a:t>
            </a:r>
            <a:r>
              <a:rPr kumimoji="1" lang="en-US" altLang="ja-JP" sz="1800" dirty="0"/>
              <a:t> 2018】『C# </a:t>
            </a:r>
            <a:r>
              <a:rPr kumimoji="1" lang="ja-JP" altLang="en-US" sz="1800" dirty="0"/>
              <a:t>でニューラルネットワークをスクラッチで書いて機械学習の原理を理解しよう</a:t>
            </a:r>
            <a:r>
              <a:rPr kumimoji="1" lang="en-US" altLang="ja-JP" sz="1800" dirty="0"/>
              <a:t>』 </a:t>
            </a:r>
            <a:r>
              <a:rPr kumimoji="1" lang="ja-JP" altLang="en-US" sz="1800" dirty="0"/>
              <a:t>講演</a:t>
            </a:r>
          </a:p>
          <a:p>
            <a:r>
              <a:rPr kumimoji="1" lang="en-US" altLang="ja-JP" sz="1600" dirty="0"/>
              <a:t>2019</a:t>
            </a:r>
            <a:r>
              <a:rPr kumimoji="1" lang="ja-JP" altLang="en-US" sz="1600" dirty="0"/>
              <a:t>年</a:t>
            </a:r>
          </a:p>
          <a:p>
            <a:pPr lvl="1"/>
            <a:r>
              <a:rPr kumimoji="1" lang="en-US" altLang="ja-JP" sz="1800" dirty="0"/>
              <a:t>【Global AI Nights Fukui】  </a:t>
            </a:r>
            <a:r>
              <a:rPr kumimoji="1" lang="ja-JP" altLang="en-US" sz="1800" dirty="0"/>
              <a:t>主催・ 講演</a:t>
            </a:r>
          </a:p>
          <a:p>
            <a:pPr lvl="1"/>
            <a:r>
              <a:rPr kumimoji="1" lang="en-US" altLang="ja-JP" sz="1800" dirty="0"/>
              <a:t>【</a:t>
            </a:r>
            <a:r>
              <a:rPr kumimoji="1" lang="ja-JP" altLang="en-US" sz="1800" dirty="0"/>
              <a:t>福井工業大学 </a:t>
            </a:r>
            <a:r>
              <a:rPr kumimoji="1" lang="en-US" altLang="ja-JP" sz="1800" dirty="0" err="1"/>
              <a:t>AI&amp;IoT</a:t>
            </a:r>
            <a:r>
              <a:rPr kumimoji="1" lang="ja-JP" altLang="en-US" sz="1800" dirty="0"/>
              <a:t>センター設立シンポジウム</a:t>
            </a:r>
            <a:r>
              <a:rPr kumimoji="1" lang="en-US" altLang="ja-JP" sz="1800" dirty="0"/>
              <a:t>】 </a:t>
            </a:r>
            <a:r>
              <a:rPr kumimoji="1" lang="ja-JP" altLang="en-US" sz="1800" dirty="0"/>
              <a:t>講演</a:t>
            </a:r>
          </a:p>
          <a:p>
            <a:r>
              <a:rPr kumimoji="1" lang="en-US" altLang="ja-JP" sz="1600" dirty="0"/>
              <a:t>2020</a:t>
            </a:r>
            <a:r>
              <a:rPr kumimoji="1" lang="ja-JP" altLang="en-US" sz="1600" dirty="0"/>
              <a:t>年</a:t>
            </a:r>
          </a:p>
          <a:p>
            <a:pPr lvl="1"/>
            <a:r>
              <a:rPr kumimoji="1" lang="en-US" altLang="ja-JP" sz="1800" dirty="0"/>
              <a:t>【</a:t>
            </a:r>
            <a:r>
              <a:rPr kumimoji="1" lang="en-US" altLang="ja-JP" sz="1800" dirty="0" err="1"/>
              <a:t>de:code</a:t>
            </a:r>
            <a:r>
              <a:rPr kumimoji="1" lang="en-US" altLang="ja-JP" sz="1800" dirty="0"/>
              <a:t> 2020】 『Azure Machine Learning Studio (Preview) </a:t>
            </a:r>
            <a:r>
              <a:rPr kumimoji="1" lang="ja-JP" altLang="en-US" sz="1800" dirty="0"/>
              <a:t>と </a:t>
            </a:r>
            <a:r>
              <a:rPr kumimoji="1" lang="en-US" altLang="ja-JP" sz="1800" dirty="0"/>
              <a:t>Python </a:t>
            </a:r>
            <a:r>
              <a:rPr kumimoji="1" lang="ja-JP" altLang="en-US" sz="1800" dirty="0"/>
              <a:t>と </a:t>
            </a:r>
            <a:r>
              <a:rPr kumimoji="1" lang="en-US" altLang="ja-JP" sz="1800" dirty="0"/>
              <a:t>C#/.NET </a:t>
            </a:r>
            <a:r>
              <a:rPr kumimoji="1" lang="ja-JP" altLang="en-US" sz="1800" dirty="0"/>
              <a:t>によるディープ ラーニングのサンプル</a:t>
            </a:r>
            <a:r>
              <a:rPr kumimoji="1" lang="en-US" altLang="ja-JP" sz="1800" dirty="0"/>
              <a:t>/</a:t>
            </a:r>
            <a:r>
              <a:rPr kumimoji="1" lang="ja-JP" altLang="en-US" sz="1800" dirty="0"/>
              <a:t>チュートリアル</a:t>
            </a:r>
            <a:r>
              <a:rPr kumimoji="1" lang="en-US" altLang="ja-JP" sz="1800" dirty="0"/>
              <a:t>』</a:t>
            </a:r>
          </a:p>
          <a:p>
            <a:pPr lvl="1"/>
            <a:r>
              <a:rPr kumimoji="1" lang="en-US" altLang="ja-JP" sz="1800" dirty="0"/>
              <a:t>【Global AI On Tour Toyama】 </a:t>
            </a:r>
            <a:r>
              <a:rPr kumimoji="1" lang="ja-JP" altLang="en-US" sz="1800" dirty="0"/>
              <a:t>主催</a:t>
            </a:r>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社外</a:t>
            </a:r>
            <a:r>
              <a:rPr lang="ja-JP" altLang="en-US" dirty="0"/>
              <a:t>での取り組み</a:t>
            </a:r>
            <a:endParaRPr kumimoji="1" lang="ja-JP" altLang="en-US" dirty="0"/>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2</a:t>
            </a:fld>
            <a:endParaRPr kumimoji="1" lang="ja-JP" altLang="en-US"/>
          </a:p>
        </p:txBody>
      </p:sp>
    </p:spTree>
    <p:extLst>
      <p:ext uri="{BB962C8B-B14F-4D97-AF65-F5344CB8AC3E}">
        <p14:creationId xmlns:p14="http://schemas.microsoft.com/office/powerpoint/2010/main" val="261258393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B53B3-694D-7767-2AE8-EE05F84D90D8}"/>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5090F6D-129A-41E5-CDD6-D7A0E4AA908F}"/>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08F83DD-56B4-37D5-4B9E-7B904C309DF6}"/>
              </a:ext>
            </a:extLst>
          </p:cNvPr>
          <p:cNvSpPr>
            <a:spLocks noGrp="1"/>
          </p:cNvSpPr>
          <p:nvPr>
            <p:ph type="sldNum" sz="quarter" idx="11"/>
          </p:nvPr>
        </p:nvSpPr>
        <p:spPr/>
        <p:txBody>
          <a:bodyPr/>
          <a:lstStyle/>
          <a:p>
            <a:fld id="{B01966AA-40F2-4759-97C9-DDA0BED365A6}" type="slidenum">
              <a:rPr kumimoji="1" lang="ja-JP" altLang="en-US" smtClean="0"/>
              <a:pPr/>
              <a:t>29</a:t>
            </a:fld>
            <a:endParaRPr kumimoji="1" lang="ja-JP" altLang="en-US"/>
          </a:p>
        </p:txBody>
      </p:sp>
      <p:sp>
        <p:nvSpPr>
          <p:cNvPr id="2" name="楕円 1">
            <a:extLst>
              <a:ext uri="{FF2B5EF4-FFF2-40B4-BE49-F238E27FC236}">
                <a16:creationId xmlns:a16="http://schemas.microsoft.com/office/drawing/2014/main" id="{D022D812-65BC-DFD6-1597-0B7D1693BEED}"/>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4B5A0954-57CF-84B6-18E9-E1D3C6821B8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918D10D-5226-784C-23CB-F6E599586ADD}"/>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E11AB067-0A3C-0D6F-DE52-0FE4B18C7A09}"/>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0B68E53D-31F5-D712-2AE2-6703642BC279}"/>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48692BC1-C7E1-5D81-795B-580F4A010E40}"/>
              </a:ext>
            </a:extLst>
          </p:cNvPr>
          <p:cNvSpPr txBox="1"/>
          <p:nvPr/>
        </p:nvSpPr>
        <p:spPr>
          <a:xfrm>
            <a:off x="5779760" y="4080523"/>
            <a:ext cx="186140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⑥</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ツール呼び出し</a:t>
            </a:r>
          </a:p>
        </p:txBody>
      </p:sp>
      <p:sp>
        <p:nvSpPr>
          <p:cNvPr id="10" name="矢印: 右 9">
            <a:extLst>
              <a:ext uri="{FF2B5EF4-FFF2-40B4-BE49-F238E27FC236}">
                <a16:creationId xmlns:a16="http://schemas.microsoft.com/office/drawing/2014/main" id="{B2B1F16B-BF90-9EFF-4B24-410B31319CCF}"/>
              </a:ext>
            </a:extLst>
          </p:cNvPr>
          <p:cNvSpPr/>
          <p:nvPr/>
        </p:nvSpPr>
        <p:spPr>
          <a:xfrm>
            <a:off x="6420463" y="3760716"/>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05398C94-6614-B1D7-5BFD-DECDBD1CFC71}"/>
              </a:ext>
            </a:extLst>
          </p:cNvPr>
          <p:cNvSpPr txBox="1"/>
          <p:nvPr/>
        </p:nvSpPr>
        <p:spPr>
          <a:xfrm>
            <a:off x="9656803" y="4755633"/>
            <a:ext cx="147668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⑦</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データ取得</a:t>
            </a:r>
          </a:p>
        </p:txBody>
      </p:sp>
      <p:sp>
        <p:nvSpPr>
          <p:cNvPr id="18" name="矢印: 右 17">
            <a:extLst>
              <a:ext uri="{FF2B5EF4-FFF2-40B4-BE49-F238E27FC236}">
                <a16:creationId xmlns:a16="http://schemas.microsoft.com/office/drawing/2014/main" id="{D59D1488-00F0-CC8B-8728-D905835A5CD0}"/>
              </a:ext>
            </a:extLst>
          </p:cNvPr>
          <p:cNvSpPr/>
          <p:nvPr/>
        </p:nvSpPr>
        <p:spPr>
          <a:xfrm rot="1546001">
            <a:off x="8960634" y="4892109"/>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667939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6194B-9506-4BA1-8507-073B95B4E939}"/>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12FD21C5-1FB4-AF13-7ACC-D278D6495679}"/>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F6C1EE6-00BB-B3E3-45F0-DFCD0244D7EF}"/>
              </a:ext>
            </a:extLst>
          </p:cNvPr>
          <p:cNvSpPr>
            <a:spLocks noGrp="1"/>
          </p:cNvSpPr>
          <p:nvPr>
            <p:ph type="sldNum" sz="quarter" idx="11"/>
          </p:nvPr>
        </p:nvSpPr>
        <p:spPr/>
        <p:txBody>
          <a:bodyPr/>
          <a:lstStyle/>
          <a:p>
            <a:fld id="{B01966AA-40F2-4759-97C9-DDA0BED365A6}" type="slidenum">
              <a:rPr kumimoji="1" lang="ja-JP" altLang="en-US" smtClean="0"/>
              <a:pPr/>
              <a:t>30</a:t>
            </a:fld>
            <a:endParaRPr kumimoji="1" lang="ja-JP" altLang="en-US"/>
          </a:p>
        </p:txBody>
      </p:sp>
      <p:sp>
        <p:nvSpPr>
          <p:cNvPr id="2" name="楕円 1">
            <a:extLst>
              <a:ext uri="{FF2B5EF4-FFF2-40B4-BE49-F238E27FC236}">
                <a16:creationId xmlns:a16="http://schemas.microsoft.com/office/drawing/2014/main" id="{5CDDB3C9-67AC-1E5A-DC2A-2002540C0FB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2DE55115-A16B-0816-C206-B4D858F301FA}"/>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647B6069-8578-FCE6-F849-A06226103240}"/>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1AEE50E3-BD6F-D109-3809-9F4650355D6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46FB449D-D87F-506A-1F29-AE5268AFC66F}"/>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3" name="テキスト ボックス 12">
            <a:extLst>
              <a:ext uri="{FF2B5EF4-FFF2-40B4-BE49-F238E27FC236}">
                <a16:creationId xmlns:a16="http://schemas.microsoft.com/office/drawing/2014/main" id="{6A6AE48C-0B9D-269A-E548-2CE2BCA7BD81}"/>
              </a:ext>
            </a:extLst>
          </p:cNvPr>
          <p:cNvSpPr txBox="1"/>
          <p:nvPr/>
        </p:nvSpPr>
        <p:spPr>
          <a:xfrm>
            <a:off x="7925977" y="5181209"/>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⑧</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4" name="矢印: 右 13">
            <a:extLst>
              <a:ext uri="{FF2B5EF4-FFF2-40B4-BE49-F238E27FC236}">
                <a16:creationId xmlns:a16="http://schemas.microsoft.com/office/drawing/2014/main" id="{36F71614-6648-4FD7-1B71-4CD7E8D79650}"/>
              </a:ext>
            </a:extLst>
          </p:cNvPr>
          <p:cNvSpPr/>
          <p:nvPr/>
        </p:nvSpPr>
        <p:spPr>
          <a:xfrm rot="12417790">
            <a:off x="8646523" y="50333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6" name="矢印: 右 5">
            <a:extLst>
              <a:ext uri="{FF2B5EF4-FFF2-40B4-BE49-F238E27FC236}">
                <a16:creationId xmlns:a16="http://schemas.microsoft.com/office/drawing/2014/main" id="{D9761570-7073-ADA7-0670-93E7A2674A8B}"/>
              </a:ext>
            </a:extLst>
          </p:cNvPr>
          <p:cNvSpPr/>
          <p:nvPr/>
        </p:nvSpPr>
        <p:spPr>
          <a:xfrm rot="10800000">
            <a:off x="6336860" y="3530831"/>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DC77DE41-F14D-A54F-1DF7-64903F10C60C}"/>
              </a:ext>
            </a:extLst>
          </p:cNvPr>
          <p:cNvSpPr txBox="1"/>
          <p:nvPr/>
        </p:nvSpPr>
        <p:spPr>
          <a:xfrm>
            <a:off x="5923822" y="3811161"/>
            <a:ext cx="113524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⑨ </a:t>
            </a:r>
            <a:r>
              <a:rPr kumimoji="1" lang="ja-JP" altLang="en-US" sz="1600" dirty="0">
                <a:latin typeface="BIZ UDPゴシック" panose="020B0400000000000000" pitchFamily="50" charset="-128"/>
                <a:ea typeface="BIZ UDPゴシック" panose="020B0400000000000000" pitchFamily="50" charset="-128"/>
              </a:rPr>
              <a:t>データ</a:t>
            </a:r>
          </a:p>
        </p:txBody>
      </p:sp>
    </p:spTree>
    <p:extLst>
      <p:ext uri="{BB962C8B-B14F-4D97-AF65-F5344CB8AC3E}">
        <p14:creationId xmlns:p14="http://schemas.microsoft.com/office/powerpoint/2010/main" val="131759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882EF-31A1-6779-BD07-B9501005F921}"/>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F978805-96BF-389F-491A-8E50A1283F12}"/>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76907AFE-AB0A-FE29-A22E-414C284AF6E5}"/>
              </a:ext>
            </a:extLst>
          </p:cNvPr>
          <p:cNvSpPr>
            <a:spLocks noGrp="1"/>
          </p:cNvSpPr>
          <p:nvPr>
            <p:ph type="sldNum" sz="quarter" idx="11"/>
          </p:nvPr>
        </p:nvSpPr>
        <p:spPr/>
        <p:txBody>
          <a:bodyPr/>
          <a:lstStyle/>
          <a:p>
            <a:fld id="{B01966AA-40F2-4759-97C9-DDA0BED365A6}" type="slidenum">
              <a:rPr kumimoji="1" lang="ja-JP" altLang="en-US" smtClean="0"/>
              <a:pPr/>
              <a:t>31</a:t>
            </a:fld>
            <a:endParaRPr kumimoji="1" lang="ja-JP" altLang="en-US"/>
          </a:p>
        </p:txBody>
      </p:sp>
      <p:sp>
        <p:nvSpPr>
          <p:cNvPr id="2" name="楕円 1">
            <a:extLst>
              <a:ext uri="{FF2B5EF4-FFF2-40B4-BE49-F238E27FC236}">
                <a16:creationId xmlns:a16="http://schemas.microsoft.com/office/drawing/2014/main" id="{9C63705B-94BB-85F0-9D20-2563FDAFBF5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AF7C046-0D18-2623-38BA-8D958A162FC0}"/>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C975F135-9893-8858-770F-A487C3D61951}"/>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EF45879-FC88-0D4F-BBFD-AE99C768FCAA}"/>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88FE1AD5-B420-DE60-CB0A-469DB198A15A}"/>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092EECE7-EDD3-09BD-5C07-2CE91D8F25B9}"/>
              </a:ext>
            </a:extLst>
          </p:cNvPr>
          <p:cNvSpPr txBox="1"/>
          <p:nvPr/>
        </p:nvSpPr>
        <p:spPr>
          <a:xfrm>
            <a:off x="6255692" y="1914314"/>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⑩</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0" name="矢印: 右 9">
            <a:extLst>
              <a:ext uri="{FF2B5EF4-FFF2-40B4-BE49-F238E27FC236}">
                <a16:creationId xmlns:a16="http://schemas.microsoft.com/office/drawing/2014/main" id="{77C8D5A5-8C8C-2333-A781-2F234849564E}"/>
              </a:ext>
            </a:extLst>
          </p:cNvPr>
          <p:cNvSpPr/>
          <p:nvPr/>
        </p:nvSpPr>
        <p:spPr>
          <a:xfrm>
            <a:off x="6430913" y="2302552"/>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1" name="矢印: 右 10">
            <a:extLst>
              <a:ext uri="{FF2B5EF4-FFF2-40B4-BE49-F238E27FC236}">
                <a16:creationId xmlns:a16="http://schemas.microsoft.com/office/drawing/2014/main" id="{D64E1297-A697-F1A8-B8A4-39B0EFE27D12}"/>
              </a:ext>
            </a:extLst>
          </p:cNvPr>
          <p:cNvSpPr/>
          <p:nvPr/>
        </p:nvSpPr>
        <p:spPr>
          <a:xfrm rot="10800000">
            <a:off x="6437118" y="268624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2" name="テキスト ボックス 11">
            <a:extLst>
              <a:ext uri="{FF2B5EF4-FFF2-40B4-BE49-F238E27FC236}">
                <a16:creationId xmlns:a16="http://schemas.microsoft.com/office/drawing/2014/main" id="{1FFA2E0F-2D1A-FA2C-0696-C768D2F31C4A}"/>
              </a:ext>
            </a:extLst>
          </p:cNvPr>
          <p:cNvSpPr txBox="1"/>
          <p:nvPr/>
        </p:nvSpPr>
        <p:spPr>
          <a:xfrm>
            <a:off x="6337921" y="2911977"/>
            <a:ext cx="94769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⑪ </a:t>
            </a:r>
            <a:r>
              <a:rPr kumimoji="1" lang="ja-JP" altLang="en-US" sz="1600" dirty="0">
                <a:latin typeface="BIZ UDPゴシック" panose="020B0400000000000000" pitchFamily="50" charset="-128"/>
                <a:ea typeface="BIZ UDPゴシック" panose="020B0400000000000000" pitchFamily="50" charset="-128"/>
              </a:rPr>
              <a:t>回答</a:t>
            </a:r>
          </a:p>
        </p:txBody>
      </p:sp>
    </p:spTree>
    <p:extLst>
      <p:ext uri="{BB962C8B-B14F-4D97-AF65-F5344CB8AC3E}">
        <p14:creationId xmlns:p14="http://schemas.microsoft.com/office/powerpoint/2010/main" val="19059775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9AC3F-F54D-E782-20C4-4E532499496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AF771FD-CF72-3A80-9E0B-8C7DCA99D32A}"/>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AADAAA26-30DC-6A0D-1F63-10415104F628}"/>
              </a:ext>
            </a:extLst>
          </p:cNvPr>
          <p:cNvSpPr>
            <a:spLocks noGrp="1"/>
          </p:cNvSpPr>
          <p:nvPr>
            <p:ph type="sldNum" sz="quarter" idx="11"/>
          </p:nvPr>
        </p:nvSpPr>
        <p:spPr/>
        <p:txBody>
          <a:bodyPr/>
          <a:lstStyle/>
          <a:p>
            <a:fld id="{B01966AA-40F2-4759-97C9-DDA0BED365A6}" type="slidenum">
              <a:rPr kumimoji="1" lang="ja-JP" altLang="en-US" smtClean="0"/>
              <a:pPr/>
              <a:t>32</a:t>
            </a:fld>
            <a:endParaRPr kumimoji="1" lang="ja-JP" altLang="en-US"/>
          </a:p>
        </p:txBody>
      </p:sp>
      <p:sp>
        <p:nvSpPr>
          <p:cNvPr id="2" name="楕円 1">
            <a:extLst>
              <a:ext uri="{FF2B5EF4-FFF2-40B4-BE49-F238E27FC236}">
                <a16:creationId xmlns:a16="http://schemas.microsoft.com/office/drawing/2014/main" id="{3F5D18C8-4E1E-284E-B845-37148BCF0E9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59FF8505-92C7-F407-1205-9C8A5CB6D726}"/>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2AAEF08-78D1-2DEC-5055-D74543D46278}"/>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AACC1FA9-B29F-1F63-7682-C1BDCED00392}"/>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42C182E-9297-45D7-B007-E1715474202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0A20C161-6C7A-4DD6-5D85-6DE89A2FA57E}"/>
              </a:ext>
            </a:extLst>
          </p:cNvPr>
          <p:cNvSpPr/>
          <p:nvPr/>
        </p:nvSpPr>
        <p:spPr>
          <a:xfrm rot="10800000">
            <a:off x="2316096" y="3077714"/>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319A620E-AC53-49DA-C52F-E6617FAED723}"/>
              </a:ext>
            </a:extLst>
          </p:cNvPr>
          <p:cNvSpPr txBox="1"/>
          <p:nvPr/>
        </p:nvSpPr>
        <p:spPr>
          <a:xfrm>
            <a:off x="2173818" y="3341378"/>
            <a:ext cx="998991"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⑫ 回答</a:t>
            </a:r>
            <a:endParaRPr kumimoji="1" lang="ja-JP" altLang="en-US" sz="1600"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20253188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B1B03EF-1300-E86A-0272-B83330CFFF3D}"/>
              </a:ext>
            </a:extLst>
          </p:cNvPr>
          <p:cNvSpPr>
            <a:spLocks noGrp="1"/>
          </p:cNvSpPr>
          <p:nvPr>
            <p:ph type="body" sz="quarter" idx="10"/>
          </p:nvPr>
        </p:nvSpPr>
        <p:spPr>
          <a:xfrm>
            <a:off x="6997390" y="6296298"/>
            <a:ext cx="4785308" cy="475515"/>
          </a:xfrm>
        </p:spPr>
        <p:txBody>
          <a:bodyPr/>
          <a:lstStyle/>
          <a:p>
            <a:pPr marL="0" indent="0">
              <a:buNone/>
            </a:pPr>
            <a:r>
              <a:rPr kumimoji="1" lang="en-US" altLang="ja-JP" sz="2000" dirty="0"/>
              <a:t>【</a:t>
            </a:r>
            <a:r>
              <a:rPr kumimoji="1" lang="ja-JP" altLang="en-US" sz="2000" dirty="0"/>
              <a:t>参考</a:t>
            </a:r>
            <a:r>
              <a:rPr kumimoji="1" lang="en-US" altLang="ja-JP" sz="2000" dirty="0"/>
              <a:t>】</a:t>
            </a:r>
            <a:r>
              <a:rPr lang="ja-JP" altLang="en-US" sz="2000" dirty="0"/>
              <a:t> </a:t>
            </a:r>
            <a:r>
              <a:rPr lang="ja-JP" altLang="en-US" sz="2000" dirty="0">
                <a:hlinkClick r:id="rId2"/>
              </a:rPr>
              <a:t> </a:t>
            </a:r>
            <a:r>
              <a:rPr lang="en-US" altLang="ja-JP" sz="2000" dirty="0">
                <a:hlinkClick r:id="rId2"/>
              </a:rPr>
              <a:t>Function calling | OpenAI API</a:t>
            </a:r>
            <a:endParaRPr kumimoji="1" lang="ja-JP" altLang="en-US" sz="2000" dirty="0"/>
          </a:p>
        </p:txBody>
      </p:sp>
      <p:sp>
        <p:nvSpPr>
          <p:cNvPr id="3" name="タイトル 2">
            <a:extLst>
              <a:ext uri="{FF2B5EF4-FFF2-40B4-BE49-F238E27FC236}">
                <a16:creationId xmlns:a16="http://schemas.microsoft.com/office/drawing/2014/main" id="{7DB984A9-EFE8-9039-4E10-98023EE9EBEE}"/>
              </a:ext>
            </a:extLst>
          </p:cNvPr>
          <p:cNvSpPr>
            <a:spLocks noGrp="1"/>
          </p:cNvSpPr>
          <p:nvPr>
            <p:ph type="title"/>
          </p:nvPr>
        </p:nvSpPr>
        <p:spPr/>
        <p:txBody>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dirty="0"/>
              <a:t>Function Calling</a:t>
            </a:r>
            <a:endParaRPr kumimoji="1" lang="ja-JP" altLang="en-US" dirty="0"/>
          </a:p>
        </p:txBody>
      </p:sp>
      <p:sp>
        <p:nvSpPr>
          <p:cNvPr id="4" name="スライド番号プレースホルダー 3">
            <a:extLst>
              <a:ext uri="{FF2B5EF4-FFF2-40B4-BE49-F238E27FC236}">
                <a16:creationId xmlns:a16="http://schemas.microsoft.com/office/drawing/2014/main" id="{DBA29F32-826C-1BAB-5DA3-64894E516F8C}"/>
              </a:ext>
            </a:extLst>
          </p:cNvPr>
          <p:cNvSpPr>
            <a:spLocks noGrp="1"/>
          </p:cNvSpPr>
          <p:nvPr>
            <p:ph type="sldNum" sz="quarter" idx="11"/>
          </p:nvPr>
        </p:nvSpPr>
        <p:spPr/>
        <p:txBody>
          <a:bodyPr/>
          <a:lstStyle/>
          <a:p>
            <a:fld id="{B01966AA-40F2-4759-97C9-DDA0BED365A6}" type="slidenum">
              <a:rPr kumimoji="1" lang="ja-JP" altLang="en-US" smtClean="0"/>
              <a:pPr/>
              <a:t>33</a:t>
            </a:fld>
            <a:endParaRPr kumimoji="1" lang="ja-JP" altLang="en-US"/>
          </a:p>
        </p:txBody>
      </p:sp>
      <p:pic>
        <p:nvPicPr>
          <p:cNvPr id="2050" name="Picture 2" descr="how-function-calling-works">
            <a:extLst>
              <a:ext uri="{FF2B5EF4-FFF2-40B4-BE49-F238E27FC236}">
                <a16:creationId xmlns:a16="http://schemas.microsoft.com/office/drawing/2014/main" id="{649F76EE-3F9D-0615-04AC-D3129FE1B8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4832" y="1231527"/>
            <a:ext cx="9402336" cy="5145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17360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83B7371-017F-8628-8BE7-F577CD2BD057}"/>
              </a:ext>
            </a:extLst>
          </p:cNvPr>
          <p:cNvSpPr>
            <a:spLocks noGrp="1"/>
          </p:cNvSpPr>
          <p:nvPr>
            <p:ph type="title"/>
          </p:nvPr>
        </p:nvSpPr>
        <p:spPr/>
        <p:txBody>
          <a:bodyPr/>
          <a:lstStyle/>
          <a:p>
            <a:r>
              <a:rPr kumimoji="1" lang="en-US" altLang="ja-JP" dirty="0"/>
              <a:t>【</a:t>
            </a:r>
            <a:r>
              <a:rPr kumimoji="1" lang="ja-JP" altLang="en-US" dirty="0"/>
              <a:t>参考</a:t>
            </a:r>
            <a:r>
              <a:rPr kumimoji="1" lang="en-US" altLang="ja-JP" dirty="0"/>
              <a:t>】</a:t>
            </a:r>
            <a:r>
              <a:rPr kumimoji="1" lang="ja-JP" altLang="en-US" dirty="0"/>
              <a:t> </a:t>
            </a:r>
            <a:r>
              <a:rPr kumimoji="1" lang="en-US" altLang="ja-JP" dirty="0"/>
              <a:t>Function Calling </a:t>
            </a:r>
            <a:r>
              <a:rPr kumimoji="1" lang="ja-JP" altLang="en-US" dirty="0"/>
              <a:t>と </a:t>
            </a:r>
            <a:r>
              <a:rPr kumimoji="1" lang="en-US" altLang="ja-JP" dirty="0"/>
              <a:t>MCP</a:t>
            </a:r>
            <a:endParaRPr kumimoji="1" lang="ja-JP" altLang="en-US" dirty="0"/>
          </a:p>
        </p:txBody>
      </p:sp>
      <p:sp>
        <p:nvSpPr>
          <p:cNvPr id="4" name="スライド番号プレースホルダー 3">
            <a:extLst>
              <a:ext uri="{FF2B5EF4-FFF2-40B4-BE49-F238E27FC236}">
                <a16:creationId xmlns:a16="http://schemas.microsoft.com/office/drawing/2014/main" id="{600F9CA9-4699-CB85-A0B3-B176EC71DD4E}"/>
              </a:ext>
            </a:extLst>
          </p:cNvPr>
          <p:cNvSpPr>
            <a:spLocks noGrp="1"/>
          </p:cNvSpPr>
          <p:nvPr>
            <p:ph type="sldNum" sz="quarter" idx="11"/>
          </p:nvPr>
        </p:nvSpPr>
        <p:spPr/>
        <p:txBody>
          <a:bodyPr/>
          <a:lstStyle/>
          <a:p>
            <a:fld id="{B01966AA-40F2-4759-97C9-DDA0BED365A6}" type="slidenum">
              <a:rPr kumimoji="1" lang="ja-JP" altLang="en-US" smtClean="0"/>
              <a:pPr/>
              <a:t>34</a:t>
            </a:fld>
            <a:endParaRPr kumimoji="1" lang="ja-JP" altLang="en-US"/>
          </a:p>
        </p:txBody>
      </p:sp>
      <p:pic>
        <p:nvPicPr>
          <p:cNvPr id="1026" name="Picture 2">
            <a:extLst>
              <a:ext uri="{FF2B5EF4-FFF2-40B4-BE49-F238E27FC236}">
                <a16:creationId xmlns:a16="http://schemas.microsoft.com/office/drawing/2014/main" id="{DDAD4764-4984-A3F1-62E3-1C9614BED3D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955914" y="1238717"/>
            <a:ext cx="8280172" cy="551841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吹き出し: 四角形 1">
            <a:extLst>
              <a:ext uri="{FF2B5EF4-FFF2-40B4-BE49-F238E27FC236}">
                <a16:creationId xmlns:a16="http://schemas.microsoft.com/office/drawing/2014/main" id="{235EE0D5-D93D-3910-F58F-5E3445781567}"/>
              </a:ext>
            </a:extLst>
          </p:cNvPr>
          <p:cNvSpPr/>
          <p:nvPr/>
        </p:nvSpPr>
        <p:spPr>
          <a:xfrm>
            <a:off x="9912096" y="5131089"/>
            <a:ext cx="2163209" cy="1191333"/>
          </a:xfrm>
          <a:prstGeom prst="wedgeRectCallout">
            <a:avLst>
              <a:gd name="adj1" fmla="val -50302"/>
              <a:gd name="adj2" fmla="val -70395"/>
            </a:avLst>
          </a:prstGeom>
          <a:solidFill>
            <a:schemeClr val="bg2"/>
          </a:solidFill>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M×N</a:t>
            </a:r>
            <a:r>
              <a:rPr kumimoji="1" lang="ja-JP" altLang="en-US" dirty="0">
                <a:latin typeface="BIZ UDPゴシック" panose="020B0400000000000000" pitchFamily="50" charset="-128"/>
                <a:ea typeface="BIZ UDPゴシック" panose="020B0400000000000000" pitchFamily="50" charset="-128"/>
              </a:rPr>
              <a:t>問題」を</a:t>
            </a:r>
            <a:br>
              <a:rPr kumimoji="1" lang="en-US" altLang="ja-JP" dirty="0">
                <a:latin typeface="BIZ UDPゴシック" panose="020B0400000000000000" pitchFamily="50" charset="-128"/>
                <a:ea typeface="BIZ UDPゴシック" panose="020B0400000000000000" pitchFamily="50" charset="-128"/>
              </a:rPr>
            </a:b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 + N</a:t>
            </a:r>
            <a:r>
              <a:rPr kumimoji="1" lang="ja-JP" altLang="en-US" dirty="0">
                <a:latin typeface="BIZ UDPゴシック" panose="020B0400000000000000" pitchFamily="50" charset="-128"/>
                <a:ea typeface="BIZ UDPゴシック" panose="020B0400000000000000" pitchFamily="50" charset="-128"/>
              </a:rPr>
              <a:t>問題」に</a:t>
            </a:r>
          </a:p>
        </p:txBody>
      </p:sp>
    </p:spTree>
    <p:extLst>
      <p:ext uri="{BB962C8B-B14F-4D97-AF65-F5344CB8AC3E}">
        <p14:creationId xmlns:p14="http://schemas.microsoft.com/office/powerpoint/2010/main" val="902330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269240" y="1189177"/>
            <a:ext cx="5178132" cy="2921505"/>
          </a:xfrm>
        </p:spPr>
        <p:txBody>
          <a:bodyPr/>
          <a:lstStyle/>
          <a:p>
            <a:r>
              <a:rPr lang="ja-JP" altLang="en-US" sz="3200" dirty="0"/>
              <a:t>ユーザーの質問に基づき外部データベースを検索し、それを元に </a:t>
            </a:r>
            <a:r>
              <a:rPr lang="en-US" altLang="ja-JP" sz="3200" dirty="0"/>
              <a:t>LLM </a:t>
            </a:r>
            <a:r>
              <a:rPr lang="ja-JP" altLang="en-US" sz="3200" dirty="0"/>
              <a:t>に回答させる</a:t>
            </a:r>
            <a:endParaRPr kumimoji="1" lang="ja-JP" altLang="en-US" sz="32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sz="3600" dirty="0"/>
              <a:t>【</a:t>
            </a:r>
            <a:r>
              <a:rPr lang="ja-JP" altLang="en-US" sz="3600" dirty="0"/>
              <a:t>参考</a:t>
            </a:r>
            <a:r>
              <a:rPr lang="en-US" altLang="ja-JP" sz="3600" dirty="0"/>
              <a:t>】</a:t>
            </a:r>
            <a:r>
              <a:rPr lang="ja-JP" altLang="en-US" sz="3600"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35</a:t>
            </a:fld>
            <a:endParaRPr kumimoji="1" lang="ja-JP" altLang="en-US"/>
          </a:p>
        </p:txBody>
      </p:sp>
      <p:sp>
        <p:nvSpPr>
          <p:cNvPr id="5" name="テキスト ボックス 4">
            <a:extLst>
              <a:ext uri="{FF2B5EF4-FFF2-40B4-BE49-F238E27FC236}">
                <a16:creationId xmlns:a16="http://schemas.microsoft.com/office/drawing/2014/main" id="{74070843-599C-170D-5131-558D78339BAF}"/>
              </a:ext>
            </a:extLst>
          </p:cNvPr>
          <p:cNvSpPr txBox="1"/>
          <p:nvPr/>
        </p:nvSpPr>
        <p:spPr>
          <a:xfrm>
            <a:off x="5486630" y="6427804"/>
            <a:ext cx="6360524" cy="369332"/>
          </a:xfrm>
          <a:prstGeom prst="rect">
            <a:avLst/>
          </a:prstGeom>
          <a:noFill/>
        </p:spPr>
        <p:txBody>
          <a:bodyPr wrap="none" rtlCol="0">
            <a:spAutoFit/>
          </a:bodyPr>
          <a:lstStyle/>
          <a:p>
            <a:r>
              <a:rPr lang="en-US" altLang="ja-JP" dirty="0"/>
              <a:t>【</a:t>
            </a:r>
            <a:r>
              <a:rPr lang="ja-JP" altLang="en-US" dirty="0"/>
              <a:t>参考</a:t>
            </a:r>
            <a:r>
              <a:rPr lang="en-US" altLang="ja-JP" dirty="0"/>
              <a:t>】</a:t>
            </a:r>
            <a:r>
              <a:rPr lang="ja-JP" altLang="en-US" dirty="0"/>
              <a:t>  </a:t>
            </a:r>
            <a:r>
              <a:rPr lang="en-US" altLang="ja-JP" dirty="0">
                <a:hlinkClick r:id="rId3"/>
              </a:rPr>
              <a:t>Retrieval-Augmented Generation (RAG)</a:t>
            </a:r>
            <a:r>
              <a:rPr lang="ja-JP" altLang="en-US" dirty="0">
                <a:hlinkClick r:id="rId3"/>
              </a:rPr>
              <a:t> とは</a:t>
            </a:r>
            <a:r>
              <a:rPr lang="en-US" altLang="ja-JP" dirty="0">
                <a:hlinkClick r:id="rId3"/>
              </a:rPr>
              <a:t>?</a:t>
            </a:r>
            <a:r>
              <a:rPr lang="ja-JP" altLang="en-US" dirty="0">
                <a:hlinkClick r:id="rId3"/>
              </a:rPr>
              <a:t> </a:t>
            </a:r>
            <a:r>
              <a:rPr lang="en-US" altLang="ja-JP" dirty="0">
                <a:hlinkClick r:id="rId3"/>
              </a:rPr>
              <a:t>| NVidia</a:t>
            </a:r>
            <a:endParaRPr kumimoji="1" lang="ja-JP" altLang="en-US" dirty="0"/>
          </a:p>
        </p:txBody>
      </p:sp>
      <p:pic>
        <p:nvPicPr>
          <p:cNvPr id="11" name="図 10">
            <a:extLst>
              <a:ext uri="{FF2B5EF4-FFF2-40B4-BE49-F238E27FC236}">
                <a16:creationId xmlns:a16="http://schemas.microsoft.com/office/drawing/2014/main" id="{D9E13363-AF10-7A10-6754-CD29FB9E075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632470" y="1189177"/>
            <a:ext cx="6322712" cy="4988599"/>
          </a:xfrm>
          <a:prstGeom prst="rect">
            <a:avLst/>
          </a:prstGeom>
        </p:spPr>
      </p:pic>
    </p:spTree>
    <p:extLst>
      <p:ext uri="{BB962C8B-B14F-4D97-AF65-F5344CB8AC3E}">
        <p14:creationId xmlns:p14="http://schemas.microsoft.com/office/powerpoint/2010/main" val="60946103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1992399" y="6211335"/>
            <a:ext cx="7092852" cy="398892"/>
          </a:xfrm>
        </p:spPr>
        <p:txBody>
          <a:bodyPr/>
          <a:lstStyle/>
          <a:p>
            <a:pPr marL="0" indent="0">
              <a:buNone/>
            </a:pPr>
            <a:r>
              <a:rPr lang="en-US" altLang="ja-JP" sz="1600" dirty="0"/>
              <a:t>【</a:t>
            </a:r>
            <a:r>
              <a:rPr lang="ja-JP" altLang="en-US" sz="1600" dirty="0"/>
              <a:t>参考</a:t>
            </a:r>
            <a:r>
              <a:rPr lang="en-US" altLang="ja-JP" sz="1600" dirty="0"/>
              <a:t>】</a:t>
            </a:r>
            <a:r>
              <a:rPr lang="ja-JP" altLang="en-US" sz="1600" dirty="0"/>
              <a:t>  </a:t>
            </a:r>
            <a:r>
              <a:rPr lang="en-US" altLang="ja-JP" sz="1600" dirty="0">
                <a:hlinkClick r:id="rId2"/>
              </a:rPr>
              <a:t>Retrieval-Augmented Generation (RAG)</a:t>
            </a:r>
            <a:r>
              <a:rPr lang="ja-JP" altLang="en-US" sz="1600" dirty="0">
                <a:hlinkClick r:id="rId2"/>
              </a:rPr>
              <a:t> とは</a:t>
            </a:r>
            <a:r>
              <a:rPr lang="en-US" altLang="ja-JP" sz="1600" dirty="0">
                <a:hlinkClick r:id="rId2"/>
              </a:rPr>
              <a:t>?</a:t>
            </a:r>
            <a:r>
              <a:rPr lang="ja-JP" altLang="en-US" sz="1600" dirty="0">
                <a:hlinkClick r:id="rId2"/>
              </a:rPr>
              <a:t> </a:t>
            </a:r>
            <a:r>
              <a:rPr lang="en-US" altLang="ja-JP" sz="1600" dirty="0">
                <a:hlinkClick r:id="rId2"/>
              </a:rPr>
              <a:t>| NVidia</a:t>
            </a:r>
            <a:endParaRPr kumimoji="1" lang="ja-JP" altLang="en-US" sz="16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dirty="0"/>
              <a:t>【</a:t>
            </a:r>
            <a:r>
              <a:rPr lang="ja-JP" altLang="en-US" dirty="0"/>
              <a:t>参考</a:t>
            </a:r>
            <a:r>
              <a:rPr lang="en-US" altLang="ja-JP" dirty="0"/>
              <a:t>】</a:t>
            </a:r>
            <a:r>
              <a:rPr lang="ja-JP" altLang="en-US"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36</a:t>
            </a:fld>
            <a:endParaRPr kumimoji="1" lang="ja-JP" altLang="en-US"/>
          </a:p>
        </p:txBody>
      </p:sp>
      <p:pic>
        <p:nvPicPr>
          <p:cNvPr id="1026" name="Picture 2">
            <a:extLst>
              <a:ext uri="{FF2B5EF4-FFF2-40B4-BE49-F238E27FC236}">
                <a16:creationId xmlns:a16="http://schemas.microsoft.com/office/drawing/2014/main" id="{3399D618-79FE-FB65-F495-E7472CDD9C3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1889945"/>
            <a:ext cx="9315082" cy="409839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D31B9F9B-1416-32C1-F31E-E4522B6A5E9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9806203" y="985192"/>
            <a:ext cx="2206382" cy="5872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05095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09FAB80-355D-AE54-4F5D-C3CFB41B82B0}"/>
              </a:ext>
            </a:extLst>
          </p:cNvPr>
          <p:cNvSpPr>
            <a:spLocks noGrp="1"/>
          </p:cNvSpPr>
          <p:nvPr>
            <p:ph type="title"/>
          </p:nvPr>
        </p:nvSpPr>
        <p:spPr/>
        <p:txBody>
          <a:bodyPr/>
          <a:lstStyle/>
          <a:p>
            <a:r>
              <a:rPr lang="en-US" altLang="ja-JP" dirty="0"/>
              <a:t>【</a:t>
            </a:r>
            <a:r>
              <a:rPr lang="ja-JP" altLang="en-US" dirty="0"/>
              <a:t>参考</a:t>
            </a:r>
            <a:r>
              <a:rPr lang="en-US" altLang="ja-JP" dirty="0"/>
              <a:t>】 </a:t>
            </a:r>
            <a:r>
              <a:rPr lang="ja-JP" altLang="en-US" dirty="0"/>
              <a:t>ファインチューニング</a:t>
            </a:r>
            <a:endParaRPr kumimoji="1" lang="ja-JP" altLang="en-US" dirty="0"/>
          </a:p>
        </p:txBody>
      </p:sp>
      <p:sp>
        <p:nvSpPr>
          <p:cNvPr id="4" name="スライド番号プレースホルダー 3">
            <a:extLst>
              <a:ext uri="{FF2B5EF4-FFF2-40B4-BE49-F238E27FC236}">
                <a16:creationId xmlns:a16="http://schemas.microsoft.com/office/drawing/2014/main" id="{3BFEBA35-F5F8-F1D8-175C-75353D6DB7F0}"/>
              </a:ext>
            </a:extLst>
          </p:cNvPr>
          <p:cNvSpPr>
            <a:spLocks noGrp="1"/>
          </p:cNvSpPr>
          <p:nvPr>
            <p:ph type="sldNum" sz="quarter" idx="11"/>
          </p:nvPr>
        </p:nvSpPr>
        <p:spPr/>
        <p:txBody>
          <a:bodyPr/>
          <a:lstStyle/>
          <a:p>
            <a:fld id="{B01966AA-40F2-4759-97C9-DDA0BED365A6}" type="slidenum">
              <a:rPr kumimoji="1" lang="ja-JP" altLang="en-US" smtClean="0"/>
              <a:pPr/>
              <a:t>37</a:t>
            </a:fld>
            <a:endParaRPr kumimoji="1" lang="ja-JP" altLang="en-US"/>
          </a:p>
        </p:txBody>
      </p:sp>
      <p:pic>
        <p:nvPicPr>
          <p:cNvPr id="2052" name="Picture 4">
            <a:extLst>
              <a:ext uri="{FF2B5EF4-FFF2-40B4-BE49-F238E27FC236}">
                <a16:creationId xmlns:a16="http://schemas.microsoft.com/office/drawing/2014/main" id="{63257E43-C078-9F6B-3285-DCA3493316F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1101" y="1371600"/>
            <a:ext cx="11954650" cy="5113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3197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2">
            <a:extLst>
              <a:ext uri="{FF2B5EF4-FFF2-40B4-BE49-F238E27FC236}">
                <a16:creationId xmlns:a16="http://schemas.microsoft.com/office/drawing/2014/main" id="{929DDA1A-5FF0-0F5D-4379-4D84509782D1}"/>
              </a:ext>
            </a:extLst>
          </p:cNvPr>
          <p:cNvSpPr/>
          <p:nvPr/>
        </p:nvSpPr>
        <p:spPr>
          <a:xfrm>
            <a:off x="-1" y="1136996"/>
            <a:ext cx="12187264" cy="3188633"/>
          </a:xfrm>
          <a:prstGeom prst="rect">
            <a:avLst/>
          </a:prstGeom>
          <a:solidFill>
            <a:srgbClr val="FFFFFF">
              <a:alpha val="95000"/>
            </a:srgbClr>
          </a:solidFill>
          <a:ln w="99">
            <a:solidFill>
              <a:srgbClr val="FFFFFF">
                <a:alpha val="20000"/>
              </a:srgbClr>
            </a:solidFill>
            <a:prstDash val="solid"/>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1" name="Shape 3">
            <a:extLst>
              <a:ext uri="{FF2B5EF4-FFF2-40B4-BE49-F238E27FC236}">
                <a16:creationId xmlns:a16="http://schemas.microsoft.com/office/drawing/2014/main" id="{2EBBCCB0-FBC8-0645-2F58-36E0AE33DAF0}"/>
              </a:ext>
            </a:extLst>
          </p:cNvPr>
          <p:cNvSpPr/>
          <p:nvPr/>
        </p:nvSpPr>
        <p:spPr>
          <a:xfrm>
            <a:off x="-1" y="1136996"/>
            <a:ext cx="12187264" cy="552942"/>
          </a:xfrm>
          <a:prstGeom prst="rect">
            <a:avLst/>
          </a:prstGeom>
          <a:solidFill>
            <a:srgbClr val="764BA2"/>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2" name="Text 4">
            <a:extLst>
              <a:ext uri="{FF2B5EF4-FFF2-40B4-BE49-F238E27FC236}">
                <a16:creationId xmlns:a16="http://schemas.microsoft.com/office/drawing/2014/main" id="{A383AF95-5D70-6F80-C372-F3043A5F3363}"/>
              </a:ext>
            </a:extLst>
          </p:cNvPr>
          <p:cNvSpPr/>
          <p:nvPr/>
        </p:nvSpPr>
        <p:spPr>
          <a:xfrm>
            <a:off x="-1" y="1083159"/>
            <a:ext cx="890244" cy="660624"/>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特徴</a:t>
            </a:r>
            <a:endParaRPr lang="en-US" sz="2400" dirty="0">
              <a:latin typeface="BIZ UDPゴシック" panose="020B0400000000000000" pitchFamily="50" charset="-128"/>
              <a:ea typeface="BIZ UDPゴシック" panose="020B0400000000000000" pitchFamily="50" charset="-128"/>
            </a:endParaRPr>
          </a:p>
        </p:txBody>
      </p:sp>
      <p:pic>
        <p:nvPicPr>
          <p:cNvPr id="13" name="Image 1">
            <a:extLst>
              <a:ext uri="{FF2B5EF4-FFF2-40B4-BE49-F238E27FC236}">
                <a16:creationId xmlns:a16="http://schemas.microsoft.com/office/drawing/2014/main" id="{99129320-7926-55B3-FEF8-7FAEC80F0D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389344" y="1310091"/>
            <a:ext cx="238032" cy="165883"/>
          </a:xfrm>
          <a:prstGeom prst="rect">
            <a:avLst/>
          </a:prstGeom>
        </p:spPr>
      </p:pic>
      <p:sp>
        <p:nvSpPr>
          <p:cNvPr id="14" name="Text 5">
            <a:extLst>
              <a:ext uri="{FF2B5EF4-FFF2-40B4-BE49-F238E27FC236}">
                <a16:creationId xmlns:a16="http://schemas.microsoft.com/office/drawing/2014/main" id="{4E17AFD1-12A4-DF5D-D89E-E6878F7DCD6C}"/>
              </a:ext>
            </a:extLst>
          </p:cNvPr>
          <p:cNvSpPr/>
          <p:nvPr/>
        </p:nvSpPr>
        <p:spPr>
          <a:xfrm>
            <a:off x="1756728" y="1202681"/>
            <a:ext cx="3490070"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Agent2Agent (A2A)</a:t>
            </a:r>
            <a:endParaRPr lang="en-US" sz="2400" dirty="0">
              <a:latin typeface="BIZ UDPゴシック" panose="020B0400000000000000" pitchFamily="50" charset="-128"/>
              <a:ea typeface="BIZ UDPゴシック" panose="020B0400000000000000" pitchFamily="50" charset="-128"/>
            </a:endParaRPr>
          </a:p>
        </p:txBody>
      </p:sp>
      <p:pic>
        <p:nvPicPr>
          <p:cNvPr id="15" name="Image 2">
            <a:extLst>
              <a:ext uri="{FF2B5EF4-FFF2-40B4-BE49-F238E27FC236}">
                <a16:creationId xmlns:a16="http://schemas.microsoft.com/office/drawing/2014/main" id="{AC704BCB-C05A-81F9-AA96-3BAC2E12728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419621" y="1321611"/>
            <a:ext cx="238032" cy="165883"/>
          </a:xfrm>
          <a:prstGeom prst="rect">
            <a:avLst/>
          </a:prstGeom>
        </p:spPr>
      </p:pic>
      <p:sp>
        <p:nvSpPr>
          <p:cNvPr id="16" name="Text 6">
            <a:extLst>
              <a:ext uri="{FF2B5EF4-FFF2-40B4-BE49-F238E27FC236}">
                <a16:creationId xmlns:a16="http://schemas.microsoft.com/office/drawing/2014/main" id="{6A47927D-62AA-616C-67D1-6D2235D1A243}"/>
              </a:ext>
            </a:extLst>
          </p:cNvPr>
          <p:cNvSpPr/>
          <p:nvPr/>
        </p:nvSpPr>
        <p:spPr>
          <a:xfrm>
            <a:off x="6738694" y="1224044"/>
            <a:ext cx="5448569"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Model Context Protocol (MCP)</a:t>
            </a:r>
            <a:endParaRPr lang="en-US" sz="2400" dirty="0">
              <a:latin typeface="BIZ UDPゴシック" panose="020B0400000000000000" pitchFamily="50" charset="-128"/>
              <a:ea typeface="BIZ UDPゴシック" panose="020B0400000000000000" pitchFamily="50" charset="-128"/>
            </a:endParaRPr>
          </a:p>
        </p:txBody>
      </p:sp>
      <p:sp>
        <p:nvSpPr>
          <p:cNvPr id="17" name="Shape 7">
            <a:extLst>
              <a:ext uri="{FF2B5EF4-FFF2-40B4-BE49-F238E27FC236}">
                <a16:creationId xmlns:a16="http://schemas.microsoft.com/office/drawing/2014/main" id="{A4121180-70AF-9DAD-53C6-93BAC6245453}"/>
              </a:ext>
            </a:extLst>
          </p:cNvPr>
          <p:cNvSpPr/>
          <p:nvPr/>
        </p:nvSpPr>
        <p:spPr>
          <a:xfrm>
            <a:off x="-1" y="1689938"/>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8" name="Text 8">
            <a:extLst>
              <a:ext uri="{FF2B5EF4-FFF2-40B4-BE49-F238E27FC236}">
                <a16:creationId xmlns:a16="http://schemas.microsoft.com/office/drawing/2014/main" id="{6412B833-9786-A92A-D2FA-41D160C0289D}"/>
              </a:ext>
            </a:extLst>
          </p:cNvPr>
          <p:cNvSpPr/>
          <p:nvPr/>
        </p:nvSpPr>
        <p:spPr>
          <a:xfrm>
            <a:off x="-1" y="1651541"/>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目的</a:t>
            </a:r>
            <a:endParaRPr lang="en-US" sz="2000" dirty="0">
              <a:latin typeface="BIZ UDPゴシック" panose="020B0400000000000000" pitchFamily="50" charset="-128"/>
              <a:ea typeface="BIZ UDPゴシック" panose="020B0400000000000000" pitchFamily="50" charset="-128"/>
            </a:endParaRPr>
          </a:p>
        </p:txBody>
      </p:sp>
      <p:sp>
        <p:nvSpPr>
          <p:cNvPr id="19" name="Shape 9">
            <a:extLst>
              <a:ext uri="{FF2B5EF4-FFF2-40B4-BE49-F238E27FC236}">
                <a16:creationId xmlns:a16="http://schemas.microsoft.com/office/drawing/2014/main" id="{B9C1BA8E-8A16-D150-57BD-501FE77E855A}"/>
              </a:ext>
            </a:extLst>
          </p:cNvPr>
          <p:cNvSpPr/>
          <p:nvPr/>
        </p:nvSpPr>
        <p:spPr>
          <a:xfrm>
            <a:off x="1197889" y="1689938"/>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0" name="Text 10">
            <a:extLst>
              <a:ext uri="{FF2B5EF4-FFF2-40B4-BE49-F238E27FC236}">
                <a16:creationId xmlns:a16="http://schemas.microsoft.com/office/drawing/2014/main" id="{26168F94-4764-A163-9E42-04E86F1CF629}"/>
              </a:ext>
            </a:extLst>
          </p:cNvPr>
          <p:cNvSpPr/>
          <p:nvPr/>
        </p:nvSpPr>
        <p:spPr>
          <a:xfrm>
            <a:off x="1197889" y="1651541"/>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エージェント間の相互運用と協調作業</a:t>
            </a:r>
            <a:endParaRPr lang="en-US" sz="2000" dirty="0">
              <a:latin typeface="BIZ UDPゴシック" panose="020B0400000000000000" pitchFamily="50" charset="-128"/>
              <a:ea typeface="BIZ UDPゴシック" panose="020B0400000000000000" pitchFamily="50" charset="-128"/>
            </a:endParaRPr>
          </a:p>
        </p:txBody>
      </p:sp>
      <p:sp>
        <p:nvSpPr>
          <p:cNvPr id="21" name="Shape 11">
            <a:extLst>
              <a:ext uri="{FF2B5EF4-FFF2-40B4-BE49-F238E27FC236}">
                <a16:creationId xmlns:a16="http://schemas.microsoft.com/office/drawing/2014/main" id="{664E91A0-EB9A-FE30-9FF9-6B772AE7F34B}"/>
              </a:ext>
            </a:extLst>
          </p:cNvPr>
          <p:cNvSpPr/>
          <p:nvPr/>
        </p:nvSpPr>
        <p:spPr>
          <a:xfrm>
            <a:off x="6217235" y="1689938"/>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2" name="Text 12">
            <a:extLst>
              <a:ext uri="{FF2B5EF4-FFF2-40B4-BE49-F238E27FC236}">
                <a16:creationId xmlns:a16="http://schemas.microsoft.com/office/drawing/2014/main" id="{9D61E8CB-BFF3-683B-9715-3C68D04296C6}"/>
              </a:ext>
            </a:extLst>
          </p:cNvPr>
          <p:cNvSpPr/>
          <p:nvPr/>
        </p:nvSpPr>
        <p:spPr>
          <a:xfrm>
            <a:off x="6217235" y="1651541"/>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AIモデルと外部システムの接続とコンテキスト提供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23" name="Shape 13">
            <a:extLst>
              <a:ext uri="{FF2B5EF4-FFF2-40B4-BE49-F238E27FC236}">
                <a16:creationId xmlns:a16="http://schemas.microsoft.com/office/drawing/2014/main" id="{7AC3E891-BFB2-211F-90FB-E6FEEF343479}"/>
              </a:ext>
            </a:extLst>
          </p:cNvPr>
          <p:cNvSpPr/>
          <p:nvPr/>
        </p:nvSpPr>
        <p:spPr>
          <a:xfrm>
            <a:off x="-1" y="2210625"/>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4" name="Text 14">
            <a:extLst>
              <a:ext uri="{FF2B5EF4-FFF2-40B4-BE49-F238E27FC236}">
                <a16:creationId xmlns:a16="http://schemas.microsoft.com/office/drawing/2014/main" id="{4BB14E9B-44CE-1C04-FE6D-9E7A599AB509}"/>
              </a:ext>
            </a:extLst>
          </p:cNvPr>
          <p:cNvSpPr/>
          <p:nvPr/>
        </p:nvSpPr>
        <p:spPr>
          <a:xfrm>
            <a:off x="-1" y="2174534"/>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対象</a:t>
            </a:r>
            <a:endParaRPr lang="en-US" sz="2000" dirty="0">
              <a:latin typeface="BIZ UDPゴシック" panose="020B0400000000000000" pitchFamily="50" charset="-128"/>
              <a:ea typeface="BIZ UDPゴシック" panose="020B0400000000000000" pitchFamily="50" charset="-128"/>
            </a:endParaRPr>
          </a:p>
        </p:txBody>
      </p:sp>
      <p:sp>
        <p:nvSpPr>
          <p:cNvPr id="25" name="Shape 15">
            <a:extLst>
              <a:ext uri="{FF2B5EF4-FFF2-40B4-BE49-F238E27FC236}">
                <a16:creationId xmlns:a16="http://schemas.microsoft.com/office/drawing/2014/main" id="{31E4785C-045D-29CF-2A79-F16C16BAFF09}"/>
              </a:ext>
            </a:extLst>
          </p:cNvPr>
          <p:cNvSpPr/>
          <p:nvPr/>
        </p:nvSpPr>
        <p:spPr>
          <a:xfrm>
            <a:off x="1197889" y="2210625"/>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6" name="Text 16">
            <a:extLst>
              <a:ext uri="{FF2B5EF4-FFF2-40B4-BE49-F238E27FC236}">
                <a16:creationId xmlns:a16="http://schemas.microsoft.com/office/drawing/2014/main" id="{15F385D0-C1F8-5BC2-6780-173B361DA76B}"/>
              </a:ext>
            </a:extLst>
          </p:cNvPr>
          <p:cNvSpPr/>
          <p:nvPr/>
        </p:nvSpPr>
        <p:spPr>
          <a:xfrm>
            <a:off x="1197889" y="217453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異なるエージェント間</a:t>
            </a:r>
            <a:endParaRPr lang="en-US" sz="2000" dirty="0">
              <a:latin typeface="BIZ UDPゴシック" panose="020B0400000000000000" pitchFamily="50" charset="-128"/>
              <a:ea typeface="BIZ UDPゴシック" panose="020B0400000000000000" pitchFamily="50" charset="-128"/>
            </a:endParaRPr>
          </a:p>
        </p:txBody>
      </p:sp>
      <p:sp>
        <p:nvSpPr>
          <p:cNvPr id="27" name="Shape 17">
            <a:extLst>
              <a:ext uri="{FF2B5EF4-FFF2-40B4-BE49-F238E27FC236}">
                <a16:creationId xmlns:a16="http://schemas.microsoft.com/office/drawing/2014/main" id="{731FD1F5-E5E8-CB99-E35A-2D03BD3A2ABA}"/>
              </a:ext>
            </a:extLst>
          </p:cNvPr>
          <p:cNvSpPr/>
          <p:nvPr/>
        </p:nvSpPr>
        <p:spPr>
          <a:xfrm>
            <a:off x="6217235" y="2210625"/>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8" name="Text 18">
            <a:extLst>
              <a:ext uri="{FF2B5EF4-FFF2-40B4-BE49-F238E27FC236}">
                <a16:creationId xmlns:a16="http://schemas.microsoft.com/office/drawing/2014/main" id="{222B3001-3FF8-D078-269E-FB00DF912824}"/>
              </a:ext>
            </a:extLst>
          </p:cNvPr>
          <p:cNvSpPr/>
          <p:nvPr/>
        </p:nvSpPr>
        <p:spPr>
          <a:xfrm>
            <a:off x="6217235" y="217453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AIモデルと外部のツール/データソース</a:t>
            </a:r>
            <a:endParaRPr lang="en-US" sz="2000" dirty="0">
              <a:latin typeface="BIZ UDPゴシック" panose="020B0400000000000000" pitchFamily="50" charset="-128"/>
              <a:ea typeface="BIZ UDPゴシック" panose="020B0400000000000000" pitchFamily="50" charset="-128"/>
            </a:endParaRPr>
          </a:p>
        </p:txBody>
      </p:sp>
      <p:sp>
        <p:nvSpPr>
          <p:cNvPr id="29" name="Shape 19">
            <a:extLst>
              <a:ext uri="{FF2B5EF4-FFF2-40B4-BE49-F238E27FC236}">
                <a16:creationId xmlns:a16="http://schemas.microsoft.com/office/drawing/2014/main" id="{EA21920C-5040-763E-9694-A1E6F6795630}"/>
              </a:ext>
            </a:extLst>
          </p:cNvPr>
          <p:cNvSpPr/>
          <p:nvPr/>
        </p:nvSpPr>
        <p:spPr>
          <a:xfrm>
            <a:off x="-1" y="2735920"/>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0" name="Text 20">
            <a:extLst>
              <a:ext uri="{FF2B5EF4-FFF2-40B4-BE49-F238E27FC236}">
                <a16:creationId xmlns:a16="http://schemas.microsoft.com/office/drawing/2014/main" id="{57E5F956-6575-633C-CEC9-D7D9C69B26A6}"/>
              </a:ext>
            </a:extLst>
          </p:cNvPr>
          <p:cNvSpPr/>
          <p:nvPr/>
        </p:nvSpPr>
        <p:spPr>
          <a:xfrm>
            <a:off x="-1" y="2699829"/>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焦点</a:t>
            </a:r>
            <a:endParaRPr lang="en-US" sz="2000" dirty="0">
              <a:latin typeface="BIZ UDPゴシック" panose="020B0400000000000000" pitchFamily="50" charset="-128"/>
              <a:ea typeface="BIZ UDPゴシック" panose="020B0400000000000000" pitchFamily="50" charset="-128"/>
            </a:endParaRPr>
          </a:p>
        </p:txBody>
      </p:sp>
      <p:sp>
        <p:nvSpPr>
          <p:cNvPr id="31" name="Shape 21">
            <a:extLst>
              <a:ext uri="{FF2B5EF4-FFF2-40B4-BE49-F238E27FC236}">
                <a16:creationId xmlns:a16="http://schemas.microsoft.com/office/drawing/2014/main" id="{927075FF-21D5-DF8C-AC38-24B88703576F}"/>
              </a:ext>
            </a:extLst>
          </p:cNvPr>
          <p:cNvSpPr/>
          <p:nvPr/>
        </p:nvSpPr>
        <p:spPr>
          <a:xfrm>
            <a:off x="1197889" y="2735920"/>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2" name="Text 22">
            <a:extLst>
              <a:ext uri="{FF2B5EF4-FFF2-40B4-BE49-F238E27FC236}">
                <a16:creationId xmlns:a16="http://schemas.microsoft.com/office/drawing/2014/main" id="{1E9A204B-C5C4-F409-3BEE-6839EA1D5894}"/>
              </a:ext>
            </a:extLst>
          </p:cNvPr>
          <p:cNvSpPr/>
          <p:nvPr/>
        </p:nvSpPr>
        <p:spPr>
          <a:xfrm>
            <a:off x="1197889" y="2699829"/>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エージェント間の「会話と協力」</a:t>
            </a:r>
            <a:endParaRPr lang="en-US" sz="2000" dirty="0">
              <a:latin typeface="BIZ UDPゴシック" panose="020B0400000000000000" pitchFamily="50" charset="-128"/>
              <a:ea typeface="BIZ UDPゴシック" panose="020B0400000000000000" pitchFamily="50" charset="-128"/>
            </a:endParaRPr>
          </a:p>
        </p:txBody>
      </p:sp>
      <p:sp>
        <p:nvSpPr>
          <p:cNvPr id="33" name="Shape 23">
            <a:extLst>
              <a:ext uri="{FF2B5EF4-FFF2-40B4-BE49-F238E27FC236}">
                <a16:creationId xmlns:a16="http://schemas.microsoft.com/office/drawing/2014/main" id="{BCB5EB5B-B5C5-FA9C-26B4-A6C79782452C}"/>
              </a:ext>
            </a:extLst>
          </p:cNvPr>
          <p:cNvSpPr/>
          <p:nvPr/>
        </p:nvSpPr>
        <p:spPr>
          <a:xfrm>
            <a:off x="6217235" y="2735920"/>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4" name="Text 24">
            <a:extLst>
              <a:ext uri="{FF2B5EF4-FFF2-40B4-BE49-F238E27FC236}">
                <a16:creationId xmlns:a16="http://schemas.microsoft.com/office/drawing/2014/main" id="{0DC7094B-BF59-4533-A8D8-61E84FFF65E4}"/>
              </a:ext>
            </a:extLst>
          </p:cNvPr>
          <p:cNvSpPr/>
          <p:nvPr/>
        </p:nvSpPr>
        <p:spPr>
          <a:xfrm>
            <a:off x="6217235" y="2699829"/>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エージェントとツールの「接続」</a:t>
            </a:r>
            <a:endParaRPr lang="en-US" sz="2000" dirty="0">
              <a:latin typeface="BIZ UDPゴシック" panose="020B0400000000000000" pitchFamily="50" charset="-128"/>
              <a:ea typeface="BIZ UDPゴシック" panose="020B0400000000000000" pitchFamily="50" charset="-128"/>
            </a:endParaRPr>
          </a:p>
        </p:txBody>
      </p:sp>
      <p:sp>
        <p:nvSpPr>
          <p:cNvPr id="35" name="Shape 25">
            <a:extLst>
              <a:ext uri="{FF2B5EF4-FFF2-40B4-BE49-F238E27FC236}">
                <a16:creationId xmlns:a16="http://schemas.microsoft.com/office/drawing/2014/main" id="{01E772A2-6697-0529-4D94-F7F68C62A5A3}"/>
              </a:ext>
            </a:extLst>
          </p:cNvPr>
          <p:cNvSpPr/>
          <p:nvPr/>
        </p:nvSpPr>
        <p:spPr>
          <a:xfrm>
            <a:off x="-1" y="3261214"/>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6" name="Text 26">
            <a:extLst>
              <a:ext uri="{FF2B5EF4-FFF2-40B4-BE49-F238E27FC236}">
                <a16:creationId xmlns:a16="http://schemas.microsoft.com/office/drawing/2014/main" id="{6C5FF4AD-7309-AEA8-FAB9-FB91DBF69096}"/>
              </a:ext>
            </a:extLst>
          </p:cNvPr>
          <p:cNvSpPr/>
          <p:nvPr/>
        </p:nvSpPr>
        <p:spPr>
          <a:xfrm>
            <a:off x="-1" y="3225123"/>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機能</a:t>
            </a:r>
            <a:endParaRPr lang="en-US" sz="2000" dirty="0">
              <a:latin typeface="BIZ UDPゴシック" panose="020B0400000000000000" pitchFamily="50" charset="-128"/>
              <a:ea typeface="BIZ UDPゴシック" panose="020B0400000000000000" pitchFamily="50" charset="-128"/>
            </a:endParaRPr>
          </a:p>
        </p:txBody>
      </p:sp>
      <p:sp>
        <p:nvSpPr>
          <p:cNvPr id="37" name="Shape 27">
            <a:extLst>
              <a:ext uri="{FF2B5EF4-FFF2-40B4-BE49-F238E27FC236}">
                <a16:creationId xmlns:a16="http://schemas.microsoft.com/office/drawing/2014/main" id="{353D10C4-D4F5-1674-727F-C0B7BA1A0136}"/>
              </a:ext>
            </a:extLst>
          </p:cNvPr>
          <p:cNvSpPr/>
          <p:nvPr/>
        </p:nvSpPr>
        <p:spPr>
          <a:xfrm>
            <a:off x="1197889" y="3261214"/>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8" name="Text 28">
            <a:extLst>
              <a:ext uri="{FF2B5EF4-FFF2-40B4-BE49-F238E27FC236}">
                <a16:creationId xmlns:a16="http://schemas.microsoft.com/office/drawing/2014/main" id="{ACFD4234-1CE3-E32A-8961-5970436CAC0A}"/>
              </a:ext>
            </a:extLst>
          </p:cNvPr>
          <p:cNvSpPr/>
          <p:nvPr/>
        </p:nvSpPr>
        <p:spPr>
          <a:xfrm>
            <a:off x="1197889" y="3225123"/>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目標交換、状態管理、アクション呼び出し</a:t>
            </a:r>
            <a:endParaRPr lang="en-US" sz="2000" dirty="0">
              <a:latin typeface="BIZ UDPゴシック" panose="020B0400000000000000" pitchFamily="50" charset="-128"/>
              <a:ea typeface="BIZ UDPゴシック" panose="020B0400000000000000" pitchFamily="50" charset="-128"/>
            </a:endParaRPr>
          </a:p>
        </p:txBody>
      </p:sp>
      <p:sp>
        <p:nvSpPr>
          <p:cNvPr id="39" name="Shape 29">
            <a:extLst>
              <a:ext uri="{FF2B5EF4-FFF2-40B4-BE49-F238E27FC236}">
                <a16:creationId xmlns:a16="http://schemas.microsoft.com/office/drawing/2014/main" id="{640EAB85-A70E-AF8C-070A-A181C15E7E6F}"/>
              </a:ext>
            </a:extLst>
          </p:cNvPr>
          <p:cNvSpPr/>
          <p:nvPr/>
        </p:nvSpPr>
        <p:spPr>
          <a:xfrm>
            <a:off x="6217235" y="3261214"/>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0" name="Text 30">
            <a:extLst>
              <a:ext uri="{FF2B5EF4-FFF2-40B4-BE49-F238E27FC236}">
                <a16:creationId xmlns:a16="http://schemas.microsoft.com/office/drawing/2014/main" id="{7DCA204C-C1D6-511C-666B-22599A6531F2}"/>
              </a:ext>
            </a:extLst>
          </p:cNvPr>
          <p:cNvSpPr/>
          <p:nvPr/>
        </p:nvSpPr>
        <p:spPr>
          <a:xfrm>
            <a:off x="6217235" y="3225123"/>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構造化された呼び出し、コンテキスト提供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41" name="Shape 31">
            <a:extLst>
              <a:ext uri="{FF2B5EF4-FFF2-40B4-BE49-F238E27FC236}">
                <a16:creationId xmlns:a16="http://schemas.microsoft.com/office/drawing/2014/main" id="{27BB41BB-3CC3-3D5C-B73C-C72D0D9FEDD2}"/>
              </a:ext>
            </a:extLst>
          </p:cNvPr>
          <p:cNvSpPr/>
          <p:nvPr/>
        </p:nvSpPr>
        <p:spPr>
          <a:xfrm>
            <a:off x="-1" y="3786509"/>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2" name="Text 32">
            <a:extLst>
              <a:ext uri="{FF2B5EF4-FFF2-40B4-BE49-F238E27FC236}">
                <a16:creationId xmlns:a16="http://schemas.microsoft.com/office/drawing/2014/main" id="{59C6BB9E-7C6F-BD08-4D45-8261ED130B61}"/>
              </a:ext>
            </a:extLst>
          </p:cNvPr>
          <p:cNvSpPr/>
          <p:nvPr/>
        </p:nvSpPr>
        <p:spPr>
          <a:xfrm>
            <a:off x="-1" y="3748114"/>
            <a:ext cx="104413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関係性</a:t>
            </a:r>
            <a:endParaRPr lang="en-US" sz="2000" dirty="0">
              <a:latin typeface="BIZ UDPゴシック" panose="020B0400000000000000" pitchFamily="50" charset="-128"/>
              <a:ea typeface="BIZ UDPゴシック" panose="020B0400000000000000" pitchFamily="50" charset="-128"/>
            </a:endParaRPr>
          </a:p>
        </p:txBody>
      </p:sp>
      <p:sp>
        <p:nvSpPr>
          <p:cNvPr id="43" name="Shape 33">
            <a:extLst>
              <a:ext uri="{FF2B5EF4-FFF2-40B4-BE49-F238E27FC236}">
                <a16:creationId xmlns:a16="http://schemas.microsoft.com/office/drawing/2014/main" id="{CF82D1E8-3C81-563D-D74A-8C852791CCD4}"/>
              </a:ext>
            </a:extLst>
          </p:cNvPr>
          <p:cNvSpPr/>
          <p:nvPr/>
        </p:nvSpPr>
        <p:spPr>
          <a:xfrm>
            <a:off x="1197889" y="3786509"/>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4" name="Text 34">
            <a:extLst>
              <a:ext uri="{FF2B5EF4-FFF2-40B4-BE49-F238E27FC236}">
                <a16:creationId xmlns:a16="http://schemas.microsoft.com/office/drawing/2014/main" id="{B55A777E-C661-F253-360E-3CF1B7D156D3}"/>
              </a:ext>
            </a:extLst>
          </p:cNvPr>
          <p:cNvSpPr/>
          <p:nvPr/>
        </p:nvSpPr>
        <p:spPr>
          <a:xfrm>
            <a:off x="1197889" y="374811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MCPを補完し、その上に構築される</a:t>
            </a:r>
            <a:endParaRPr lang="en-US" sz="2000" dirty="0">
              <a:latin typeface="BIZ UDPゴシック" panose="020B0400000000000000" pitchFamily="50" charset="-128"/>
              <a:ea typeface="BIZ UDPゴシック" panose="020B0400000000000000" pitchFamily="50" charset="-128"/>
            </a:endParaRPr>
          </a:p>
        </p:txBody>
      </p:sp>
      <p:sp>
        <p:nvSpPr>
          <p:cNvPr id="45" name="Shape 35">
            <a:extLst>
              <a:ext uri="{FF2B5EF4-FFF2-40B4-BE49-F238E27FC236}">
                <a16:creationId xmlns:a16="http://schemas.microsoft.com/office/drawing/2014/main" id="{1CDB1BE0-D4D2-08D4-2E02-35AD33BEE181}"/>
              </a:ext>
            </a:extLst>
          </p:cNvPr>
          <p:cNvSpPr/>
          <p:nvPr/>
        </p:nvSpPr>
        <p:spPr>
          <a:xfrm>
            <a:off x="6217235" y="3786509"/>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6" name="Text 36">
            <a:extLst>
              <a:ext uri="{FF2B5EF4-FFF2-40B4-BE49-F238E27FC236}">
                <a16:creationId xmlns:a16="http://schemas.microsoft.com/office/drawing/2014/main" id="{B836DF0C-BDAD-1111-99AE-070702B008D4}"/>
              </a:ext>
            </a:extLst>
          </p:cNvPr>
          <p:cNvSpPr/>
          <p:nvPr/>
        </p:nvSpPr>
        <p:spPr>
          <a:xfrm>
            <a:off x="6217235" y="374811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A2Aの基盤となるコンテキスト共有を提供</a:t>
            </a:r>
            <a:endParaRPr lang="en-US" sz="2000" dirty="0">
              <a:latin typeface="BIZ UDPゴシック" panose="020B0400000000000000" pitchFamily="50" charset="-128"/>
              <a:ea typeface="BIZ UDPゴシック" panose="020B0400000000000000" pitchFamily="50" charset="-128"/>
            </a:endParaRPr>
          </a:p>
        </p:txBody>
      </p:sp>
      <p:pic>
        <p:nvPicPr>
          <p:cNvPr id="48" name="Image 3">
            <a:extLst>
              <a:ext uri="{FF2B5EF4-FFF2-40B4-BE49-F238E27FC236}">
                <a16:creationId xmlns:a16="http://schemas.microsoft.com/office/drawing/2014/main" id="{3B221E3B-75DA-6E97-7039-7FEA489BE35B}"/>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217955" y="4533269"/>
            <a:ext cx="346821" cy="302121"/>
          </a:xfrm>
          <a:prstGeom prst="rect">
            <a:avLst/>
          </a:prstGeom>
        </p:spPr>
      </p:pic>
      <p:sp>
        <p:nvSpPr>
          <p:cNvPr id="49" name="Text 38">
            <a:extLst>
              <a:ext uri="{FF2B5EF4-FFF2-40B4-BE49-F238E27FC236}">
                <a16:creationId xmlns:a16="http://schemas.microsoft.com/office/drawing/2014/main" id="{C679D07C-97F6-B004-5BF2-5B4747F0EB2E}"/>
              </a:ext>
            </a:extLst>
          </p:cNvPr>
          <p:cNvSpPr/>
          <p:nvPr/>
        </p:nvSpPr>
        <p:spPr>
          <a:xfrm>
            <a:off x="1756728" y="4407988"/>
            <a:ext cx="3281349" cy="505137"/>
          </a:xfrm>
          <a:prstGeom prst="rect">
            <a:avLst/>
          </a:prstGeom>
          <a:noFill/>
          <a:ln/>
        </p:spPr>
        <p:txBody>
          <a:bodyPr wrap="non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1D4ED8"/>
                </a:solidFill>
                <a:latin typeface="BIZ UDPゴシック" panose="020B0400000000000000" pitchFamily="50" charset="-128"/>
                <a:ea typeface="BIZ UDPゴシック" panose="020B0400000000000000" pitchFamily="50" charset="-128"/>
                <a:cs typeface="Noto Sans" pitchFamily="34" charset="-120"/>
              </a:rPr>
              <a:t>A2A: 水平的連携</a:t>
            </a:r>
            <a:endParaRPr lang="en-US" sz="3200" dirty="0">
              <a:latin typeface="BIZ UDPゴシック" panose="020B0400000000000000" pitchFamily="50" charset="-128"/>
              <a:ea typeface="BIZ UDPゴシック" panose="020B0400000000000000" pitchFamily="50" charset="-128"/>
            </a:endParaRPr>
          </a:p>
        </p:txBody>
      </p:sp>
      <p:sp>
        <p:nvSpPr>
          <p:cNvPr id="50" name="Shape 39">
            <a:extLst>
              <a:ext uri="{FF2B5EF4-FFF2-40B4-BE49-F238E27FC236}">
                <a16:creationId xmlns:a16="http://schemas.microsoft.com/office/drawing/2014/main" id="{5429D82A-31AD-74E8-DB92-1B66E43B4323}"/>
              </a:ext>
            </a:extLst>
          </p:cNvPr>
          <p:cNvSpPr/>
          <p:nvPr/>
        </p:nvSpPr>
        <p:spPr>
          <a:xfrm>
            <a:off x="2753583"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1" name="Image 4">
            <a:extLst>
              <a:ext uri="{FF2B5EF4-FFF2-40B4-BE49-F238E27FC236}">
                <a16:creationId xmlns:a16="http://schemas.microsoft.com/office/drawing/2014/main" id="{84066986-DC72-8681-173D-66896ACC0874}"/>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901693" y="5455960"/>
            <a:ext cx="211584" cy="147451"/>
          </a:xfrm>
          <a:prstGeom prst="rect">
            <a:avLst/>
          </a:prstGeom>
        </p:spPr>
      </p:pic>
      <p:pic>
        <p:nvPicPr>
          <p:cNvPr id="52" name="Image 5">
            <a:extLst>
              <a:ext uri="{FF2B5EF4-FFF2-40B4-BE49-F238E27FC236}">
                <a16:creationId xmlns:a16="http://schemas.microsoft.com/office/drawing/2014/main" id="{E4A0C22A-C460-E47A-1CB6-D0A7DDD6D421}"/>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430654" y="5405273"/>
            <a:ext cx="253901" cy="221177"/>
          </a:xfrm>
          <a:prstGeom prst="rect">
            <a:avLst/>
          </a:prstGeom>
        </p:spPr>
      </p:pic>
      <p:sp>
        <p:nvSpPr>
          <p:cNvPr id="53" name="Shape 40">
            <a:extLst>
              <a:ext uri="{FF2B5EF4-FFF2-40B4-BE49-F238E27FC236}">
                <a16:creationId xmlns:a16="http://schemas.microsoft.com/office/drawing/2014/main" id="{327FD90C-2CA5-CDDF-3C81-26D74003A48F}"/>
              </a:ext>
            </a:extLst>
          </p:cNvPr>
          <p:cNvSpPr/>
          <p:nvPr/>
        </p:nvSpPr>
        <p:spPr>
          <a:xfrm>
            <a:off x="3853822"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4" name="Image 6">
            <a:extLst>
              <a:ext uri="{FF2B5EF4-FFF2-40B4-BE49-F238E27FC236}">
                <a16:creationId xmlns:a16="http://schemas.microsoft.com/office/drawing/2014/main" id="{C527F19E-5054-C048-3F0D-605F7A34198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996712" y="5421783"/>
            <a:ext cx="211584" cy="147451"/>
          </a:xfrm>
          <a:prstGeom prst="rect">
            <a:avLst/>
          </a:prstGeom>
        </p:spPr>
      </p:pic>
      <p:sp>
        <p:nvSpPr>
          <p:cNvPr id="55" name="Text 41">
            <a:extLst>
              <a:ext uri="{FF2B5EF4-FFF2-40B4-BE49-F238E27FC236}">
                <a16:creationId xmlns:a16="http://schemas.microsoft.com/office/drawing/2014/main" id="{35727A7E-5F30-B7A8-C7DA-AF7076A36D07}"/>
              </a:ext>
            </a:extLst>
          </p:cNvPr>
          <p:cNvSpPr/>
          <p:nvPr/>
        </p:nvSpPr>
        <p:spPr>
          <a:xfrm>
            <a:off x="1197890" y="6348953"/>
            <a:ext cx="5019346"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エージェント同士の直接的な協調</a:t>
            </a:r>
            <a:endParaRPr lang="en-US" sz="2000" dirty="0">
              <a:latin typeface="BIZ UDPゴシック" panose="020B0400000000000000" pitchFamily="50" charset="-128"/>
              <a:ea typeface="BIZ UDPゴシック" panose="020B0400000000000000" pitchFamily="50" charset="-128"/>
            </a:endParaRPr>
          </a:p>
        </p:txBody>
      </p:sp>
      <p:pic>
        <p:nvPicPr>
          <p:cNvPr id="57" name="Image 7">
            <a:extLst>
              <a:ext uri="{FF2B5EF4-FFF2-40B4-BE49-F238E27FC236}">
                <a16:creationId xmlns:a16="http://schemas.microsoft.com/office/drawing/2014/main" id="{FEF3FA68-4CAC-25DE-5157-7E59F3AB8B9A}"/>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1089757" y="4543032"/>
            <a:ext cx="196784" cy="342840"/>
          </a:xfrm>
          <a:prstGeom prst="rect">
            <a:avLst/>
          </a:prstGeom>
        </p:spPr>
      </p:pic>
      <p:sp>
        <p:nvSpPr>
          <p:cNvPr id="58" name="Text 43">
            <a:extLst>
              <a:ext uri="{FF2B5EF4-FFF2-40B4-BE49-F238E27FC236}">
                <a16:creationId xmlns:a16="http://schemas.microsoft.com/office/drawing/2014/main" id="{13871718-C85A-413F-8E87-8D5F22969314}"/>
              </a:ext>
            </a:extLst>
          </p:cNvPr>
          <p:cNvSpPr/>
          <p:nvPr/>
        </p:nvSpPr>
        <p:spPr>
          <a:xfrm>
            <a:off x="7533911" y="4414027"/>
            <a:ext cx="3555846" cy="50513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6D28D9"/>
                </a:solidFill>
                <a:latin typeface="BIZ UDPゴシック" panose="020B0400000000000000" pitchFamily="50" charset="-128"/>
                <a:ea typeface="BIZ UDPゴシック" panose="020B0400000000000000" pitchFamily="50" charset="-128"/>
                <a:cs typeface="Noto Sans" pitchFamily="34" charset="-120"/>
              </a:rPr>
              <a:t>MCP: 垂直的連携</a:t>
            </a:r>
            <a:endParaRPr lang="en-US" sz="3200" dirty="0">
              <a:latin typeface="BIZ UDPゴシック" panose="020B0400000000000000" pitchFamily="50" charset="-128"/>
              <a:ea typeface="BIZ UDPゴシック" panose="020B0400000000000000" pitchFamily="50" charset="-128"/>
            </a:endParaRPr>
          </a:p>
        </p:txBody>
      </p:sp>
      <p:sp>
        <p:nvSpPr>
          <p:cNvPr id="59" name="Shape 44">
            <a:extLst>
              <a:ext uri="{FF2B5EF4-FFF2-40B4-BE49-F238E27FC236}">
                <a16:creationId xmlns:a16="http://schemas.microsoft.com/office/drawing/2014/main" id="{AA7EA07D-CFAE-492D-C1D4-5B1F1DAFE17C}"/>
              </a:ext>
            </a:extLst>
          </p:cNvPr>
          <p:cNvSpPr/>
          <p:nvPr/>
        </p:nvSpPr>
        <p:spPr>
          <a:xfrm>
            <a:off x="9024342" y="5000168"/>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0" name="Image 8">
            <a:extLst>
              <a:ext uri="{FF2B5EF4-FFF2-40B4-BE49-F238E27FC236}">
                <a16:creationId xmlns:a16="http://schemas.microsoft.com/office/drawing/2014/main" id="{C97B92F8-F51B-AED2-5916-57DE1D317A2B}"/>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193610" y="5147619"/>
            <a:ext cx="169268" cy="147451"/>
          </a:xfrm>
          <a:prstGeom prst="rect">
            <a:avLst/>
          </a:prstGeom>
        </p:spPr>
      </p:pic>
      <p:pic>
        <p:nvPicPr>
          <p:cNvPr id="61" name="Image 9">
            <a:extLst>
              <a:ext uri="{FF2B5EF4-FFF2-40B4-BE49-F238E27FC236}">
                <a16:creationId xmlns:a16="http://schemas.microsoft.com/office/drawing/2014/main" id="{B3BF6C03-F509-6375-8091-ABFA9BC846BF}"/>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198900" y="5520855"/>
            <a:ext cx="158688" cy="184314"/>
          </a:xfrm>
          <a:prstGeom prst="rect">
            <a:avLst/>
          </a:prstGeom>
        </p:spPr>
      </p:pic>
      <p:sp>
        <p:nvSpPr>
          <p:cNvPr id="62" name="Shape 45">
            <a:extLst>
              <a:ext uri="{FF2B5EF4-FFF2-40B4-BE49-F238E27FC236}">
                <a16:creationId xmlns:a16="http://schemas.microsoft.com/office/drawing/2014/main" id="{AA93CB2B-81C3-E0F3-B7AC-A6E126156F5E}"/>
              </a:ext>
            </a:extLst>
          </p:cNvPr>
          <p:cNvSpPr/>
          <p:nvPr/>
        </p:nvSpPr>
        <p:spPr>
          <a:xfrm>
            <a:off x="9024342" y="5811149"/>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3" name="Image 10">
            <a:extLst>
              <a:ext uri="{FF2B5EF4-FFF2-40B4-BE49-F238E27FC236}">
                <a16:creationId xmlns:a16="http://schemas.microsoft.com/office/drawing/2014/main" id="{4DC91616-BF46-0BC5-F0D9-B033B22FFF91}"/>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9204190" y="5958600"/>
            <a:ext cx="148110" cy="147451"/>
          </a:xfrm>
          <a:prstGeom prst="rect">
            <a:avLst/>
          </a:prstGeom>
        </p:spPr>
      </p:pic>
      <p:sp>
        <p:nvSpPr>
          <p:cNvPr id="64" name="Text 46">
            <a:extLst>
              <a:ext uri="{FF2B5EF4-FFF2-40B4-BE49-F238E27FC236}">
                <a16:creationId xmlns:a16="http://schemas.microsoft.com/office/drawing/2014/main" id="{1B7F15C8-0DD2-5AF6-79D6-B41A6C0E3B6E}"/>
              </a:ext>
            </a:extLst>
          </p:cNvPr>
          <p:cNvSpPr/>
          <p:nvPr/>
        </p:nvSpPr>
        <p:spPr>
          <a:xfrm>
            <a:off x="6217236" y="6365918"/>
            <a:ext cx="5974764"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AIモデルとツール/データの接続</a:t>
            </a:r>
            <a:endParaRPr lang="en-US" sz="2000" dirty="0">
              <a:latin typeface="BIZ UDPゴシック" panose="020B0400000000000000" pitchFamily="50" charset="-128"/>
              <a:ea typeface="BIZ UDPゴシック" panose="020B0400000000000000" pitchFamily="50" charset="-128"/>
            </a:endParaRPr>
          </a:p>
        </p:txBody>
      </p:sp>
      <p:sp>
        <p:nvSpPr>
          <p:cNvPr id="3" name="タイトル 2">
            <a:extLst>
              <a:ext uri="{FF2B5EF4-FFF2-40B4-BE49-F238E27FC236}">
                <a16:creationId xmlns:a16="http://schemas.microsoft.com/office/drawing/2014/main" id="{DD9F2785-64CD-12E6-9879-A809C82256E7}"/>
              </a:ext>
            </a:extLst>
          </p:cNvPr>
          <p:cNvSpPr>
            <a:spLocks noGrp="1"/>
          </p:cNvSpPr>
          <p:nvPr>
            <p:ph type="title"/>
          </p:nvPr>
        </p:nvSpPr>
        <p:spPr/>
        <p:txBody>
          <a:bodyPr/>
          <a:lstStyle/>
          <a:p>
            <a:r>
              <a:rPr lang="en-US" altLang="ja-JP" sz="3600" dirty="0"/>
              <a:t>【</a:t>
            </a:r>
            <a:r>
              <a:rPr lang="ja-JP" altLang="en-US" sz="3600" dirty="0"/>
              <a:t>参考</a:t>
            </a:r>
            <a:r>
              <a:rPr lang="en-US" altLang="ja-JP" sz="3600" dirty="0"/>
              <a:t>】</a:t>
            </a:r>
            <a:r>
              <a:rPr lang="ja-JP" altLang="en-US" sz="3600" dirty="0"/>
              <a:t> </a:t>
            </a:r>
            <a:r>
              <a:rPr lang="en-US" altLang="ja-JP" dirty="0"/>
              <a:t>A2A (Agent-to-Agent)</a:t>
            </a:r>
            <a:endParaRPr kumimoji="1" lang="ja-JP" altLang="en-US" dirty="0"/>
          </a:p>
        </p:txBody>
      </p:sp>
      <p:sp>
        <p:nvSpPr>
          <p:cNvPr id="4" name="スライド番号プレースホルダー 3">
            <a:extLst>
              <a:ext uri="{FF2B5EF4-FFF2-40B4-BE49-F238E27FC236}">
                <a16:creationId xmlns:a16="http://schemas.microsoft.com/office/drawing/2014/main" id="{43CD0B46-7746-AB0C-38DE-D6EE32070EFF}"/>
              </a:ext>
            </a:extLst>
          </p:cNvPr>
          <p:cNvSpPr>
            <a:spLocks noGrp="1"/>
          </p:cNvSpPr>
          <p:nvPr>
            <p:ph type="sldNum" sz="quarter" idx="11"/>
          </p:nvPr>
        </p:nvSpPr>
        <p:spPr/>
        <p:txBody>
          <a:bodyPr/>
          <a:lstStyle/>
          <a:p>
            <a:fld id="{B01966AA-40F2-4759-97C9-DDA0BED365A6}" type="slidenum">
              <a:rPr kumimoji="1" lang="ja-JP" altLang="en-US" smtClean="0"/>
              <a:pPr/>
              <a:t>38</a:t>
            </a:fld>
            <a:endParaRPr kumimoji="1" lang="ja-JP" altLang="en-US"/>
          </a:p>
        </p:txBody>
      </p:sp>
    </p:spTree>
    <p:extLst>
      <p:ext uri="{BB962C8B-B14F-4D97-AF65-F5344CB8AC3E}">
        <p14:creationId xmlns:p14="http://schemas.microsoft.com/office/powerpoint/2010/main" val="3554210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4"/>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0"/>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1"/>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64"/>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9" grpId="0" animBg="1"/>
      <p:bldP spid="50" grpId="0" animBg="1"/>
      <p:bldP spid="53" grpId="0" animBg="1"/>
      <p:bldP spid="55" grpId="0" animBg="1"/>
      <p:bldP spid="58" grpId="0" animBg="1"/>
      <p:bldP spid="59" grpId="0" animBg="1"/>
      <p:bldP spid="62" grpId="0" animBg="1"/>
      <p:bldP spid="64" grpId="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4" name="Group 12">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6"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7"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8" name="Isosceles Triangle 17">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9"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0"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1"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2" name="Isosceles Triangle 21">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3" name="Isosceles Triangle 22">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8" name="図 7" descr="コンピューターゲームのスクリーンショット&#10;&#10;AI 生成コンテンツは誤りを含む可能性があります。">
            <a:extLst>
              <a:ext uri="{FF2B5EF4-FFF2-40B4-BE49-F238E27FC236}">
                <a16:creationId xmlns:a16="http://schemas.microsoft.com/office/drawing/2014/main" id="{EC182BE8-12A3-1559-A4A0-FF52E6AF95ED}"/>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9091" t="5098" b="18293"/>
          <a:stretch>
            <a:fillRect/>
          </a:stretch>
        </p:blipFill>
        <p:spPr>
          <a:xfrm>
            <a:off x="-34804" y="50190"/>
            <a:ext cx="12191999" cy="6857990"/>
          </a:xfrm>
          <a:prstGeom prst="rect">
            <a:avLst/>
          </a:prstGeom>
        </p:spPr>
      </p:pic>
      <p:sp>
        <p:nvSpPr>
          <p:cNvPr id="54" name="Isosceles Triangle 24">
            <a:extLst>
              <a:ext uri="{FF2B5EF4-FFF2-40B4-BE49-F238E27FC236}">
                <a16:creationId xmlns:a16="http://schemas.microsoft.com/office/drawing/2014/main" id="{F5F0CD5C-72F3-4090-8A69-8E15CB432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5" name="Parallelogram 26">
            <a:extLst>
              <a:ext uri="{FF2B5EF4-FFF2-40B4-BE49-F238E27FC236}">
                <a16:creationId xmlns:a16="http://schemas.microsoft.com/office/drawing/2014/main" id="{217496A2-9394-4FB7-BA0E-717D2D2E7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6" name="Straight Connector 28">
            <a:extLst>
              <a:ext uri="{FF2B5EF4-FFF2-40B4-BE49-F238E27FC236}">
                <a16:creationId xmlns:a16="http://schemas.microsoft.com/office/drawing/2014/main" id="{D02CF681-4765-4E88-802F-B2474DCD51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30">
            <a:extLst>
              <a:ext uri="{FF2B5EF4-FFF2-40B4-BE49-F238E27FC236}">
                <a16:creationId xmlns:a16="http://schemas.microsoft.com/office/drawing/2014/main" id="{3D57B2BA-243C-45C7-A5D8-46CA719437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8" name="Rectangle 23">
            <a:extLst>
              <a:ext uri="{FF2B5EF4-FFF2-40B4-BE49-F238E27FC236}">
                <a16:creationId xmlns:a16="http://schemas.microsoft.com/office/drawing/2014/main" id="{67374FB5-CBB7-46FF-95B5-2251BC685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9" name="Rectangle 25">
            <a:extLst>
              <a:ext uri="{FF2B5EF4-FFF2-40B4-BE49-F238E27FC236}">
                <a16:creationId xmlns:a16="http://schemas.microsoft.com/office/drawing/2014/main" id="{34BCEAB7-D9E0-40A4-9254-8593BD3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0" name="Isosceles Triangle 36">
            <a:extLst>
              <a:ext uri="{FF2B5EF4-FFF2-40B4-BE49-F238E27FC236}">
                <a16:creationId xmlns:a16="http://schemas.microsoft.com/office/drawing/2014/main" id="{D567A354-BB63-405C-8E5F-2F510E670F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3EBBA101-F25C-A5D5-231E-5C517C82AD85}"/>
              </a:ext>
            </a:extLst>
          </p:cNvPr>
          <p:cNvSpPr>
            <a:spLocks noGrp="1"/>
          </p:cNvSpPr>
          <p:nvPr>
            <p:ph type="sldNum" sz="quarter" idx="11"/>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3</a:t>
            </a:fld>
            <a:endParaRPr kumimoji="1" lang="en-US" altLang="ja-JP" sz="900">
              <a:solidFill>
                <a:schemeClr val="accent1"/>
              </a:solidFill>
              <a:latin typeface="+mn-lt"/>
              <a:ea typeface="+mn-ea"/>
            </a:endParaRPr>
          </a:p>
        </p:txBody>
      </p:sp>
      <p:sp>
        <p:nvSpPr>
          <p:cNvPr id="61" name="Rectangle 27">
            <a:extLst>
              <a:ext uri="{FF2B5EF4-FFF2-40B4-BE49-F238E27FC236}">
                <a16:creationId xmlns:a16="http://schemas.microsoft.com/office/drawing/2014/main" id="{9185A8D7-2F20-4F7A-97BE-21DB1654C7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2" name="Rectangle 28">
            <a:extLst>
              <a:ext uri="{FF2B5EF4-FFF2-40B4-BE49-F238E27FC236}">
                <a16:creationId xmlns:a16="http://schemas.microsoft.com/office/drawing/2014/main" id="{CB65BD56-22B3-4E13-BFCA-B8E8BEB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3" name="Rectangle 29">
            <a:extLst>
              <a:ext uri="{FF2B5EF4-FFF2-40B4-BE49-F238E27FC236}">
                <a16:creationId xmlns:a16="http://schemas.microsoft.com/office/drawing/2014/main" id="{6790ED68-BCA0-4247-A72F-1CB85DF06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5" name="Isosceles Triangle 44">
            <a:extLst>
              <a:ext uri="{FF2B5EF4-FFF2-40B4-BE49-F238E27FC236}">
                <a16:creationId xmlns:a16="http://schemas.microsoft.com/office/drawing/2014/main" id="{DD0F2B3F-DC55-4FA7-B667-1ACD07920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4" name="タイトル 2">
            <a:extLst>
              <a:ext uri="{FF2B5EF4-FFF2-40B4-BE49-F238E27FC236}">
                <a16:creationId xmlns:a16="http://schemas.microsoft.com/office/drawing/2014/main" id="{E092C961-059A-1D1B-6B6C-0E5FD1B8DA62}"/>
              </a:ext>
            </a:extLst>
          </p:cNvPr>
          <p:cNvSpPr txBox="1">
            <a:spLocks/>
          </p:cNvSpPr>
          <p:nvPr/>
        </p:nvSpPr>
        <p:spPr>
          <a:xfrm>
            <a:off x="4791450" y="1678665"/>
            <a:ext cx="4482553" cy="1369335"/>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lvl1pPr algn="l" defTabSz="342900" rtl="0" eaLnBrk="1" latinLnBrk="0" hangingPunct="1">
              <a:spcBef>
                <a:spcPct val="0"/>
              </a:spcBef>
              <a:buNone/>
              <a:defRPr kumimoji="1" sz="4000" kern="1200">
                <a:solidFill>
                  <a:schemeClr val="bg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defTabSz="457200"/>
            <a:r>
              <a:rPr lang="ja-JP" altLang="en-US" sz="5400" b="1">
                <a:solidFill>
                  <a:srgbClr val="C00000"/>
                </a:solidFill>
              </a:rPr>
              <a:t>本日のゴール</a:t>
            </a:r>
            <a:endParaRPr lang="ja-JP" altLang="en-US" sz="5400" b="1" dirty="0">
              <a:solidFill>
                <a:srgbClr val="C00000"/>
              </a:solidFill>
            </a:endParaRPr>
          </a:p>
        </p:txBody>
      </p:sp>
      <p:sp>
        <p:nvSpPr>
          <p:cNvPr id="26" name="テキスト プレースホルダー 1">
            <a:extLst>
              <a:ext uri="{FF2B5EF4-FFF2-40B4-BE49-F238E27FC236}">
                <a16:creationId xmlns:a16="http://schemas.microsoft.com/office/drawing/2014/main" id="{220BD03A-A7E8-AAB0-9BD6-632B629D00C2}"/>
              </a:ext>
            </a:extLst>
          </p:cNvPr>
          <p:cNvSpPr txBox="1">
            <a:spLocks/>
          </p:cNvSpPr>
          <p:nvPr/>
        </p:nvSpPr>
        <p:spPr>
          <a:xfrm>
            <a:off x="4481763" y="3320716"/>
            <a:ext cx="5727031" cy="1827015"/>
          </a:xfrm>
          <a:prstGeom prst="rect">
            <a:avLst/>
          </a:prstGeom>
          <a:effectLst>
            <a:outerShdw blurRad="50800" dist="38100" dir="2700000" algn="tl" rotWithShape="0">
              <a:prstClr val="black">
                <a:alpha val="40000"/>
              </a:prstClr>
            </a:outerShdw>
          </a:effectLst>
        </p:spPr>
        <p:txBody>
          <a:bodyPr vert="horz" lIns="91440" tIns="45720" rIns="91440" bIns="45720" rtlCol="0" anchor="t">
            <a:normAutofit fontScale="85000" lnSpcReduction="10000"/>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defTabSz="457200">
              <a:spcBef>
                <a:spcPts val="1000"/>
              </a:spcBef>
              <a:buFont typeface="Wingdings 3" charset="2"/>
              <a:buNone/>
            </a:pPr>
            <a:r>
              <a:rPr lang="en-US" altLang="ja-JP" sz="3600" b="1">
                <a:solidFill>
                  <a:schemeClr val="tx1"/>
                </a:solidFill>
              </a:rPr>
              <a:t>C#/.NET </a:t>
            </a:r>
            <a:r>
              <a:rPr lang="ja-JP" altLang="en-US" sz="3600" b="1">
                <a:solidFill>
                  <a:schemeClr val="tx1"/>
                </a:solidFill>
              </a:rPr>
              <a:t>で</a:t>
            </a:r>
            <a:r>
              <a:rPr lang="en-US" altLang="ja-JP" sz="3600" b="1">
                <a:solidFill>
                  <a:schemeClr val="tx1"/>
                </a:solidFill>
              </a:rPr>
              <a:t>AI</a:t>
            </a:r>
            <a:r>
              <a:rPr lang="ja-JP" altLang="en-US" sz="3600" b="1">
                <a:solidFill>
                  <a:schemeClr val="tx1"/>
                </a:solidFill>
              </a:rPr>
              <a:t>エージェントが</a:t>
            </a:r>
            <a:br>
              <a:rPr lang="en-US" altLang="ja-JP" sz="3600" b="1">
                <a:solidFill>
                  <a:schemeClr val="tx1"/>
                </a:solidFill>
              </a:rPr>
            </a:br>
            <a:r>
              <a:rPr lang="ja-JP" altLang="en-US" sz="3600" b="1">
                <a:solidFill>
                  <a:schemeClr val="tx1"/>
                </a:solidFill>
              </a:rPr>
              <a:t>作れるようになる</a:t>
            </a:r>
            <a:endParaRPr lang="en-US" altLang="ja-JP" sz="3600" b="1" dirty="0">
              <a:solidFill>
                <a:schemeClr val="tx1"/>
              </a:solidFill>
            </a:endParaRPr>
          </a:p>
        </p:txBody>
      </p:sp>
    </p:spTree>
    <p:extLst>
      <p:ext uri="{BB962C8B-B14F-4D97-AF65-F5344CB8AC3E}">
        <p14:creationId xmlns:p14="http://schemas.microsoft.com/office/powerpoint/2010/main" val="2088650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4"/>
                                        </p:tgtEl>
                                        <p:attrNameLst>
                                          <p:attrName>style.visibility</p:attrName>
                                        </p:attrNameLst>
                                      </p:cBhvr>
                                      <p:to>
                                        <p:strVal val="visible"/>
                                      </p:to>
                                    </p:set>
                                    <p:animEffect transition="in" filter="fade">
                                      <p:cBhvr>
                                        <p:cTn id="7" dur="4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D2C4CC-5B50-7D77-6D5B-52E55132565E}"/>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光, 屋外, 人, 男 が含まれている画像&#10;&#10;AI 生成コンテンツは誤りを含む可能性があります。">
            <a:extLst>
              <a:ext uri="{FF2B5EF4-FFF2-40B4-BE49-F238E27FC236}">
                <a16:creationId xmlns:a16="http://schemas.microsoft.com/office/drawing/2014/main" id="{E7CA8984-A31A-C3BC-0246-F6270CEAC9C4}"/>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0F5EB696-FC6C-3400-A3AC-E6A6840290C0}"/>
              </a:ext>
            </a:extLst>
          </p:cNvPr>
          <p:cNvSpPr>
            <a:spLocks noGrp="1"/>
          </p:cNvSpPr>
          <p:nvPr>
            <p:ph type="title"/>
          </p:nvPr>
        </p:nvSpPr>
        <p:spPr>
          <a:xfrm>
            <a:off x="471643" y="1919966"/>
            <a:ext cx="5033433"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4800" dirty="0">
                <a:solidFill>
                  <a:schemeClr val="accent2">
                    <a:lumMod val="50000"/>
                  </a:schemeClr>
                </a:solidFill>
              </a:rPr>
              <a:t>AI</a:t>
            </a:r>
            <a:r>
              <a:rPr lang="ja-JP" altLang="en-US" sz="4800" dirty="0">
                <a:solidFill>
                  <a:schemeClr val="accent2">
                    <a:lumMod val="50000"/>
                  </a:schemeClr>
                </a:solidFill>
              </a:rPr>
              <a:t>エージェントと</a:t>
            </a:r>
            <a:r>
              <a:rPr lang="en-US" altLang="ja-JP" sz="4800" dirty="0">
                <a:solidFill>
                  <a:schemeClr val="accent2">
                    <a:lumMod val="50000"/>
                  </a:schemeClr>
                </a:solidFill>
              </a:rPr>
              <a:t>MCP</a:t>
            </a:r>
            <a:r>
              <a:rPr lang="ja-JP" altLang="en-US" sz="4800" dirty="0">
                <a:solidFill>
                  <a:schemeClr val="accent2">
                    <a:lumMod val="50000"/>
                  </a:schemeClr>
                </a:solidFill>
              </a:rPr>
              <a:t>サーバーの開発</a:t>
            </a:r>
            <a:endParaRPr kumimoji="1" lang="en-US" altLang="ja-JP" sz="4800" dirty="0">
              <a:solidFill>
                <a:schemeClr val="accent2">
                  <a:lumMod val="50000"/>
                </a:schemeClr>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CBB3716-F1CC-6C36-696E-D1EF1FF512AD}"/>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39</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603537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3A013C3-20D1-3D11-2036-F6A99271FDDE}"/>
              </a:ext>
            </a:extLst>
          </p:cNvPr>
          <p:cNvSpPr>
            <a:spLocks noGrp="1"/>
          </p:cNvSpPr>
          <p:nvPr>
            <p:ph type="body" sz="quarter" idx="10"/>
          </p:nvPr>
        </p:nvSpPr>
        <p:spPr/>
        <p:txBody>
          <a:bodyPr/>
          <a:lstStyle/>
          <a:p>
            <a:r>
              <a:rPr lang="en-US" altLang="ja-JP" sz="2400">
                <a:hlinkClick r:id="rId2"/>
              </a:rPr>
              <a:t>microsoft/semantic-kernel: Integrate cutting-edge LLM technology quickly and easily into your apps</a:t>
            </a:r>
            <a:endParaRPr lang="en-US" altLang="ja-JP" sz="2400">
              <a:hlinkClick r:id="rId3"/>
            </a:endParaRPr>
          </a:p>
          <a:p>
            <a:r>
              <a:rPr lang="ja-JP" altLang="en-US" sz="2400">
                <a:hlinkClick r:id="rId3"/>
              </a:rPr>
              <a:t>セマンティック カーネルの概要 </a:t>
            </a:r>
            <a:r>
              <a:rPr lang="en-US" altLang="ja-JP" sz="2400">
                <a:hlinkClick r:id="rId3"/>
              </a:rPr>
              <a:t>| Microsoft Learn</a:t>
            </a:r>
            <a:endParaRPr lang="en-US" altLang="ja-JP" sz="2400"/>
          </a:p>
          <a:p>
            <a:endParaRPr kumimoji="1" lang="ja-JP" altLang="en-US" dirty="0"/>
          </a:p>
        </p:txBody>
      </p:sp>
      <p:sp>
        <p:nvSpPr>
          <p:cNvPr id="2" name="タイトル 1">
            <a:extLst>
              <a:ext uri="{FF2B5EF4-FFF2-40B4-BE49-F238E27FC236}">
                <a16:creationId xmlns:a16="http://schemas.microsoft.com/office/drawing/2014/main" id="{6174028C-1BF8-C7C5-A854-A241D80D150F}"/>
              </a:ext>
            </a:extLst>
          </p:cNvPr>
          <p:cNvSpPr>
            <a:spLocks noGrp="1"/>
          </p:cNvSpPr>
          <p:nvPr>
            <p:ph type="title"/>
          </p:nvPr>
        </p:nvSpPr>
        <p:spPr/>
        <p:txBody>
          <a:bodyPr>
            <a:normAutofit fontScale="90000"/>
          </a:bodyPr>
          <a:lstStyle/>
          <a:p>
            <a:r>
              <a:rPr lang="en-US" altLang="ja-JP" dirty="0" err="1"/>
              <a:t>SemanticKernel</a:t>
            </a:r>
            <a:r>
              <a:rPr lang="en-US" altLang="ja-JP" dirty="0"/>
              <a:t> (AI</a:t>
            </a:r>
            <a:r>
              <a:rPr lang="ja-JP" altLang="en-US" dirty="0"/>
              <a:t>エージェント構築用ミドルウェア</a:t>
            </a:r>
            <a:r>
              <a:rPr lang="en-US" altLang="ja-JP" dirty="0"/>
              <a:t>)</a:t>
            </a:r>
            <a:endParaRPr kumimoji="1" lang="ja-JP" altLang="en-US" dirty="0"/>
          </a:p>
        </p:txBody>
      </p:sp>
      <p:sp>
        <p:nvSpPr>
          <p:cNvPr id="3" name="スライド番号プレースホルダー 2">
            <a:extLst>
              <a:ext uri="{FF2B5EF4-FFF2-40B4-BE49-F238E27FC236}">
                <a16:creationId xmlns:a16="http://schemas.microsoft.com/office/drawing/2014/main" id="{2ADA1007-5FD6-5469-F68F-7231528B5410}"/>
              </a:ext>
            </a:extLst>
          </p:cNvPr>
          <p:cNvSpPr>
            <a:spLocks noGrp="1"/>
          </p:cNvSpPr>
          <p:nvPr>
            <p:ph type="sldNum" sz="quarter" idx="11"/>
          </p:nvPr>
        </p:nvSpPr>
        <p:spPr/>
        <p:txBody>
          <a:bodyPr/>
          <a:lstStyle/>
          <a:p>
            <a:fld id="{B01966AA-40F2-4759-97C9-DDA0BED365A6}" type="slidenum">
              <a:rPr kumimoji="1" lang="ja-JP" altLang="en-US" smtClean="0"/>
              <a:pPr/>
              <a:t>40</a:t>
            </a:fld>
            <a:endParaRPr kumimoji="1" lang="ja-JP" altLang="en-US" dirty="0"/>
          </a:p>
        </p:txBody>
      </p:sp>
      <p:pic>
        <p:nvPicPr>
          <p:cNvPr id="6" name="図 5">
            <a:extLst>
              <a:ext uri="{FF2B5EF4-FFF2-40B4-BE49-F238E27FC236}">
                <a16:creationId xmlns:a16="http://schemas.microsoft.com/office/drawing/2014/main" id="{8F66B064-775F-2410-7E36-136199E173B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049678" y="3367542"/>
            <a:ext cx="6092644" cy="317956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1045835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8EFCC2D3-EAC4-EA21-12E1-6AD81396B4EA}"/>
              </a:ext>
            </a:extLst>
          </p:cNvPr>
          <p:cNvSpPr/>
          <p:nvPr/>
        </p:nvSpPr>
        <p:spPr>
          <a:xfrm>
            <a:off x="0" y="0"/>
            <a:ext cx="12192000" cy="6897189"/>
          </a:xfrm>
          <a:prstGeom prst="rect">
            <a:avLst/>
          </a:prstGeom>
          <a:solidFill>
            <a:srgbClr val="E7F3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0C48EE6E-9481-7020-D222-09E93D016F4D}"/>
              </a:ext>
            </a:extLst>
          </p:cNvPr>
          <p:cNvSpPr>
            <a:spLocks noGrp="1"/>
          </p:cNvSpPr>
          <p:nvPr>
            <p:ph type="sldNum" sz="quarter" idx="12"/>
          </p:nvPr>
        </p:nvSpPr>
        <p:spPr/>
        <p:txBody>
          <a:bodyPr/>
          <a:lstStyle/>
          <a:p>
            <a:fld id="{B01966AA-40F2-4759-97C9-DDA0BED365A6}" type="slidenum">
              <a:rPr kumimoji="1" lang="ja-JP" altLang="en-US" smtClean="0"/>
              <a:pPr/>
              <a:t>41</a:t>
            </a:fld>
            <a:endParaRPr kumimoji="1" lang="ja-JP" altLang="en-US" dirty="0"/>
          </a:p>
        </p:txBody>
      </p:sp>
      <p:sp>
        <p:nvSpPr>
          <p:cNvPr id="4" name="テキスト プレースホルダー 3">
            <a:extLst>
              <a:ext uri="{FF2B5EF4-FFF2-40B4-BE49-F238E27FC236}">
                <a16:creationId xmlns:a16="http://schemas.microsoft.com/office/drawing/2014/main" id="{2E12017C-9F62-8DD7-5D43-2DF60C3A7233}"/>
              </a:ext>
            </a:extLst>
          </p:cNvPr>
          <p:cNvSpPr>
            <a:spLocks noGrp="1"/>
          </p:cNvSpPr>
          <p:nvPr>
            <p:ph type="body" sz="quarter" idx="13"/>
          </p:nvPr>
        </p:nvSpPr>
        <p:spPr>
          <a:xfrm>
            <a:off x="3640873" y="6339467"/>
            <a:ext cx="8162692" cy="499451"/>
          </a:xfrm>
        </p:spPr>
        <p:txBody>
          <a:bodyPr>
            <a:normAutofit fontScale="55000" lnSpcReduction="20000"/>
          </a:bodyPr>
          <a:lstStyle/>
          <a:p>
            <a:pPr marL="0" indent="0" algn="ctr">
              <a:buNone/>
            </a:pPr>
            <a:r>
              <a:rPr lang="en-US" altLang="ja-JP" dirty="0">
                <a:hlinkClick r:id="rId2"/>
              </a:rPr>
              <a:t>Introducing Microsoft Agent Framework | Microsoft Azure Blog</a:t>
            </a:r>
            <a:endParaRPr lang="en-US" altLang="ja-JP" dirty="0"/>
          </a:p>
          <a:p>
            <a:pPr algn="ctr"/>
            <a:endParaRPr kumimoji="1" lang="ja-JP" altLang="en-US" dirty="0"/>
          </a:p>
        </p:txBody>
      </p:sp>
      <p:pic>
        <p:nvPicPr>
          <p:cNvPr id="6" name="図 5">
            <a:extLst>
              <a:ext uri="{FF2B5EF4-FFF2-40B4-BE49-F238E27FC236}">
                <a16:creationId xmlns:a16="http://schemas.microsoft.com/office/drawing/2014/main" id="{080F1D52-F26B-DD46-8560-9566231B2B8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92781" y="19082"/>
            <a:ext cx="8174345" cy="6329054"/>
          </a:xfrm>
          <a:prstGeom prst="rect">
            <a:avLst/>
          </a:prstGeom>
          <a:effectLst/>
        </p:spPr>
      </p:pic>
      <p:sp>
        <p:nvSpPr>
          <p:cNvPr id="2" name="吹き出し: 角を丸めた四角形 1">
            <a:extLst>
              <a:ext uri="{FF2B5EF4-FFF2-40B4-BE49-F238E27FC236}">
                <a16:creationId xmlns:a16="http://schemas.microsoft.com/office/drawing/2014/main" id="{E7B82CCC-1E8E-AD9B-8E77-B8630601B31C}"/>
              </a:ext>
            </a:extLst>
          </p:cNvPr>
          <p:cNvSpPr/>
          <p:nvPr/>
        </p:nvSpPr>
        <p:spPr>
          <a:xfrm>
            <a:off x="8997697" y="595667"/>
            <a:ext cx="3014906" cy="1062010"/>
          </a:xfrm>
          <a:prstGeom prst="wedgeRoundRectCallout">
            <a:avLst>
              <a:gd name="adj1" fmla="val -56386"/>
              <a:gd name="adj2" fmla="val -3098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800" dirty="0">
                <a:latin typeface="BIZ UDPゴシック" panose="020B0400000000000000" pitchFamily="50" charset="-128"/>
                <a:ea typeface="BIZ UDPゴシック" panose="020B0400000000000000" pitchFamily="50" charset="-128"/>
              </a:rPr>
              <a:t>10</a:t>
            </a:r>
            <a:r>
              <a:rPr kumimoji="1" lang="ja-JP" altLang="en-US" sz="2800" dirty="0">
                <a:latin typeface="BIZ UDPゴシック" panose="020B0400000000000000" pitchFamily="50" charset="-128"/>
                <a:ea typeface="BIZ UDPゴシック" panose="020B0400000000000000" pitchFamily="50" charset="-128"/>
              </a:rPr>
              <a:t>月</a:t>
            </a:r>
            <a:r>
              <a:rPr kumimoji="1" lang="en-US" altLang="ja-JP" sz="2800" dirty="0">
                <a:latin typeface="BIZ UDPゴシック" panose="020B0400000000000000" pitchFamily="50" charset="-128"/>
                <a:ea typeface="BIZ UDPゴシック" panose="020B0400000000000000" pitchFamily="50" charset="-128"/>
              </a:rPr>
              <a:t>1</a:t>
            </a:r>
            <a:r>
              <a:rPr kumimoji="1" lang="ja-JP" altLang="en-US" sz="2800" dirty="0">
                <a:latin typeface="BIZ UDPゴシック" panose="020B0400000000000000" pitchFamily="50" charset="-128"/>
                <a:ea typeface="BIZ UDPゴシック" panose="020B0400000000000000" pitchFamily="50" charset="-128"/>
              </a:rPr>
              <a:t>日に発表</a:t>
            </a:r>
          </a:p>
        </p:txBody>
      </p:sp>
    </p:spTree>
    <p:extLst>
      <p:ext uri="{BB962C8B-B14F-4D97-AF65-F5344CB8AC3E}">
        <p14:creationId xmlns:p14="http://schemas.microsoft.com/office/powerpoint/2010/main" val="1821331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37B4F884-345A-A2F4-BD51-2ADDDDF81379}"/>
              </a:ext>
            </a:extLst>
          </p:cNvPr>
          <p:cNvSpPr>
            <a:spLocks noGrp="1"/>
          </p:cNvSpPr>
          <p:nvPr>
            <p:ph type="body" sz="quarter" idx="10"/>
          </p:nvPr>
        </p:nvSpPr>
        <p:spPr>
          <a:xfrm>
            <a:off x="269239" y="1189177"/>
            <a:ext cx="11653523" cy="1844864"/>
          </a:xfrm>
        </p:spPr>
        <p:txBody>
          <a:bodyPr/>
          <a:lstStyle/>
          <a:p>
            <a:r>
              <a:rPr lang="en-US" altLang="ja-JP" sz="3200" dirty="0" err="1">
                <a:hlinkClick r:id="rId2"/>
              </a:rPr>
              <a:t>microsoft</a:t>
            </a:r>
            <a:r>
              <a:rPr lang="en-US" altLang="ja-JP" sz="3200" dirty="0">
                <a:hlinkClick r:id="rId2"/>
              </a:rPr>
              <a:t>/agent-framework</a:t>
            </a:r>
            <a:r>
              <a:rPr lang="en-US" altLang="ja-JP" sz="2400" dirty="0">
                <a:hlinkClick r:id="rId2"/>
              </a:rPr>
              <a:t>: A framework for building, orchestrating and deploying AI agents and multi-agent workflows with support for Python and .NET.</a:t>
            </a:r>
            <a:endParaRPr lang="ja-JP" altLang="en-US" sz="2400" dirty="0"/>
          </a:p>
        </p:txBody>
      </p:sp>
      <p:sp>
        <p:nvSpPr>
          <p:cNvPr id="2" name="タイトル 1">
            <a:extLst>
              <a:ext uri="{FF2B5EF4-FFF2-40B4-BE49-F238E27FC236}">
                <a16:creationId xmlns:a16="http://schemas.microsoft.com/office/drawing/2014/main" id="{C90E6C7C-0076-E36E-2CF0-17736E1E0445}"/>
              </a:ext>
            </a:extLst>
          </p:cNvPr>
          <p:cNvSpPr>
            <a:spLocks noGrp="1"/>
          </p:cNvSpPr>
          <p:nvPr>
            <p:ph type="title"/>
          </p:nvPr>
        </p:nvSpPr>
        <p:spPr/>
        <p:txBody>
          <a:bodyPr>
            <a:normAutofit fontScale="90000"/>
          </a:bodyPr>
          <a:lstStyle/>
          <a:p>
            <a:r>
              <a:rPr lang="en-US" altLang="ja-JP" dirty="0"/>
              <a:t>Microsoft Agent Framework</a:t>
            </a:r>
            <a:br>
              <a:rPr lang="en-US" altLang="ja-JP" dirty="0"/>
            </a:br>
            <a:endParaRPr kumimoji="1" lang="ja-JP" altLang="en-US" dirty="0"/>
          </a:p>
        </p:txBody>
      </p:sp>
      <p:sp>
        <p:nvSpPr>
          <p:cNvPr id="3" name="スライド番号プレースホルダー 2">
            <a:extLst>
              <a:ext uri="{FF2B5EF4-FFF2-40B4-BE49-F238E27FC236}">
                <a16:creationId xmlns:a16="http://schemas.microsoft.com/office/drawing/2014/main" id="{DA0A88D9-F13B-B752-B815-24919C703EBB}"/>
              </a:ext>
            </a:extLst>
          </p:cNvPr>
          <p:cNvSpPr>
            <a:spLocks noGrp="1"/>
          </p:cNvSpPr>
          <p:nvPr>
            <p:ph type="sldNum" sz="quarter" idx="11"/>
          </p:nvPr>
        </p:nvSpPr>
        <p:spPr/>
        <p:txBody>
          <a:bodyPr/>
          <a:lstStyle/>
          <a:p>
            <a:fld id="{B01966AA-40F2-4759-97C9-DDA0BED365A6}" type="slidenum">
              <a:rPr kumimoji="1" lang="ja-JP" altLang="en-US" smtClean="0"/>
              <a:pPr/>
              <a:t>42</a:t>
            </a:fld>
            <a:endParaRPr kumimoji="1" lang="ja-JP" altLang="en-US" dirty="0"/>
          </a:p>
        </p:txBody>
      </p:sp>
      <p:pic>
        <p:nvPicPr>
          <p:cNvPr id="7" name="図 6">
            <a:extLst>
              <a:ext uri="{FF2B5EF4-FFF2-40B4-BE49-F238E27FC236}">
                <a16:creationId xmlns:a16="http://schemas.microsoft.com/office/drawing/2014/main" id="{AE7B749B-E4B0-A114-5390-2A18EF7B783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508750" y="3019650"/>
            <a:ext cx="5547044" cy="359281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1820913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FD5AD7A8-4938-7224-5E96-7145348ABA1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C41FA37F-7534-37CD-DBBB-0B7450E9316A}"/>
              </a:ext>
            </a:extLst>
          </p:cNvPr>
          <p:cNvSpPr>
            <a:spLocks noGrp="1"/>
          </p:cNvSpPr>
          <p:nvPr>
            <p:ph type="sldNum" sz="quarter" idx="11"/>
          </p:nvPr>
        </p:nvSpPr>
        <p:spPr/>
        <p:txBody>
          <a:bodyPr/>
          <a:lstStyle/>
          <a:p>
            <a:fld id="{B01966AA-40F2-4759-97C9-DDA0BED365A6}" type="slidenum">
              <a:rPr kumimoji="1" lang="ja-JP" altLang="en-US" smtClean="0"/>
              <a:pPr/>
              <a:t>43</a:t>
            </a:fld>
            <a:endParaRPr kumimoji="1" lang="ja-JP" altLang="en-US" dirty="0"/>
          </a:p>
        </p:txBody>
      </p:sp>
      <p:pic>
        <p:nvPicPr>
          <p:cNvPr id="5122" name="Picture 2" descr="fig">
            <a:extLst>
              <a:ext uri="{FF2B5EF4-FFF2-40B4-BE49-F238E27FC236}">
                <a16:creationId xmlns:a16="http://schemas.microsoft.com/office/drawing/2014/main" id="{BAD9E010-D1D2-2BF4-C2BB-949178A02A6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93271" y="2412576"/>
            <a:ext cx="5191125" cy="31051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a:extLst>
              <a:ext uri="{FF2B5EF4-FFF2-40B4-BE49-F238E27FC236}">
                <a16:creationId xmlns:a16="http://schemas.microsoft.com/office/drawing/2014/main" id="{4773D1B1-A09C-4A0C-4D2D-AE4DF2956B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726041" y="2407075"/>
            <a:ext cx="5331147" cy="3110651"/>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プレースホルダー 3">
            <a:extLst>
              <a:ext uri="{FF2B5EF4-FFF2-40B4-BE49-F238E27FC236}">
                <a16:creationId xmlns:a16="http://schemas.microsoft.com/office/drawing/2014/main" id="{BF1B348B-9673-6964-1251-2307904D8223}"/>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4"/>
              </a:rPr>
              <a:t>Introducing Microsoft Agent Framework (Preview): Making AI Agents Simple for Every Developer - .NET Blog</a:t>
            </a:r>
            <a:endParaRPr lang="ja-JP" altLang="en-US" sz="1200" dirty="0"/>
          </a:p>
        </p:txBody>
      </p:sp>
      <p:sp>
        <p:nvSpPr>
          <p:cNvPr id="7" name="矢印: 右 6">
            <a:extLst>
              <a:ext uri="{FF2B5EF4-FFF2-40B4-BE49-F238E27FC236}">
                <a16:creationId xmlns:a16="http://schemas.microsoft.com/office/drawing/2014/main" id="{4CE991FE-04C7-36B7-B5D2-70324C882F4B}"/>
              </a:ext>
            </a:extLst>
          </p:cNvPr>
          <p:cNvSpPr/>
          <p:nvPr/>
        </p:nvSpPr>
        <p:spPr>
          <a:xfrm>
            <a:off x="5883511" y="3798679"/>
            <a:ext cx="621792" cy="5120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74285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1585B-6C28-3FFC-E6FC-81669CE36C8C}"/>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676E8F22-781E-74BB-1600-830E4104059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56424" y="1229966"/>
            <a:ext cx="10005392" cy="5628034"/>
          </a:xfrm>
          <a:prstGeom prst="rect">
            <a:avLst/>
          </a:prstGeom>
          <a:noFill/>
          <a:extLst>
            <a:ext uri="{909E8E84-426E-40DD-AFC4-6F175D3DCCD1}">
              <a14:hiddenFill xmlns:a14="http://schemas.microsoft.com/office/drawing/2010/main">
                <a:solidFill>
                  <a:srgbClr val="FFFFFF"/>
                </a:solidFill>
              </a14:hiddenFill>
            </a:ext>
          </a:extLst>
        </p:spPr>
      </p:pic>
      <p:sp>
        <p:nvSpPr>
          <p:cNvPr id="5" name="タイトル 4">
            <a:extLst>
              <a:ext uri="{FF2B5EF4-FFF2-40B4-BE49-F238E27FC236}">
                <a16:creationId xmlns:a16="http://schemas.microsoft.com/office/drawing/2014/main" id="{999726AE-497A-325A-D83A-280FD36CB62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1039133B-2DDC-1256-AF68-6AAD6E03120B}"/>
              </a:ext>
            </a:extLst>
          </p:cNvPr>
          <p:cNvSpPr>
            <a:spLocks noGrp="1"/>
          </p:cNvSpPr>
          <p:nvPr>
            <p:ph type="sldNum" sz="quarter" idx="11"/>
          </p:nvPr>
        </p:nvSpPr>
        <p:spPr/>
        <p:txBody>
          <a:bodyPr/>
          <a:lstStyle/>
          <a:p>
            <a:fld id="{B01966AA-40F2-4759-97C9-DDA0BED365A6}" type="slidenum">
              <a:rPr kumimoji="1" lang="ja-JP" altLang="en-US" smtClean="0"/>
              <a:pPr/>
              <a:t>44</a:t>
            </a:fld>
            <a:endParaRPr kumimoji="1" lang="ja-JP" altLang="en-US" dirty="0"/>
          </a:p>
        </p:txBody>
      </p:sp>
      <p:sp>
        <p:nvSpPr>
          <p:cNvPr id="2" name="テキスト プレースホルダー 3">
            <a:extLst>
              <a:ext uri="{FF2B5EF4-FFF2-40B4-BE49-F238E27FC236}">
                <a16:creationId xmlns:a16="http://schemas.microsoft.com/office/drawing/2014/main" id="{D4F4331E-4E13-812D-8824-DC1AEC2D9D35}"/>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3"/>
              </a:rPr>
              <a:t>Introducing Microsoft Agent Framework (Preview): Making AI Agents Simple for Every Developer - .NET Blog</a:t>
            </a:r>
            <a:endParaRPr lang="ja-JP" altLang="en-US" sz="1200" dirty="0"/>
          </a:p>
        </p:txBody>
      </p:sp>
    </p:spTree>
    <p:extLst>
      <p:ext uri="{BB962C8B-B14F-4D97-AF65-F5344CB8AC3E}">
        <p14:creationId xmlns:p14="http://schemas.microsoft.com/office/powerpoint/2010/main" val="328073616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56F79-F3A3-4536-CA62-DF99023E9886}"/>
            </a:ext>
          </a:extLst>
        </p:cNvPr>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14C4B4DE-B124-129B-F198-56CB7133456E}"/>
              </a:ext>
            </a:extLst>
          </p:cNvPr>
          <p:cNvSpPr>
            <a:spLocks noGrp="1"/>
          </p:cNvSpPr>
          <p:nvPr>
            <p:ph type="sldNum" sz="quarter" idx="12"/>
          </p:nvPr>
        </p:nvSpPr>
        <p:spPr/>
        <p:txBody>
          <a:bodyPr/>
          <a:lstStyle/>
          <a:p>
            <a:fld id="{B01966AA-40F2-4759-97C9-DDA0BED365A6}" type="slidenum">
              <a:rPr kumimoji="1" lang="ja-JP" altLang="en-US" smtClean="0"/>
              <a:pPr/>
              <a:t>45</a:t>
            </a:fld>
            <a:endParaRPr kumimoji="1" lang="ja-JP" altLang="en-US" dirty="0"/>
          </a:p>
        </p:txBody>
      </p:sp>
      <p:sp>
        <p:nvSpPr>
          <p:cNvPr id="4" name="テキスト プレースホルダー 3">
            <a:extLst>
              <a:ext uri="{FF2B5EF4-FFF2-40B4-BE49-F238E27FC236}">
                <a16:creationId xmlns:a16="http://schemas.microsoft.com/office/drawing/2014/main" id="{AAA88423-8924-C7DB-4F13-51F9C4499011}"/>
              </a:ext>
            </a:extLst>
          </p:cNvPr>
          <p:cNvSpPr>
            <a:spLocks noGrp="1"/>
          </p:cNvSpPr>
          <p:nvPr>
            <p:ph type="body" sz="quarter" idx="13"/>
          </p:nvPr>
        </p:nvSpPr>
        <p:spPr>
          <a:xfrm>
            <a:off x="646771" y="6227956"/>
            <a:ext cx="10788805" cy="457199"/>
          </a:xfrm>
        </p:spPr>
        <p:txBody>
          <a:bodyPr>
            <a:normAutofit/>
          </a:bodyPr>
          <a:lstStyle/>
          <a:p>
            <a:pPr marL="0" indent="0">
              <a:buNone/>
            </a:pPr>
            <a:r>
              <a:rPr lang="en-US" altLang="ja-JP" sz="1200" dirty="0">
                <a:hlinkClick r:id="rId2"/>
              </a:rPr>
              <a:t>Introducing Microsoft Agent Framework (Preview): Making AI Agents Simple for Every Developer - .NET Blog</a:t>
            </a:r>
            <a:endParaRPr kumimoji="1" lang="ja-JP" altLang="en-US" sz="1200" dirty="0"/>
          </a:p>
        </p:txBody>
      </p:sp>
      <p:pic>
        <p:nvPicPr>
          <p:cNvPr id="3074" name="Picture 2" descr="Screenshot of .NET Aspire dashboard displaying Agent Framework telemetry traces, metrics, and agent interactions">
            <a:extLst>
              <a:ext uri="{FF2B5EF4-FFF2-40B4-BE49-F238E27FC236}">
                <a16:creationId xmlns:a16="http://schemas.microsoft.com/office/drawing/2014/main" id="{A02776B8-37CE-8116-C768-F550BC78FE7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06239" y="226246"/>
            <a:ext cx="11242963" cy="60387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9107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プレースホルダー 5">
            <a:extLst>
              <a:ext uri="{FF2B5EF4-FFF2-40B4-BE49-F238E27FC236}">
                <a16:creationId xmlns:a16="http://schemas.microsoft.com/office/drawing/2014/main" id="{0E9A3526-03A3-49EE-108B-30164BC80027}"/>
              </a:ext>
            </a:extLst>
          </p:cNvPr>
          <p:cNvSpPr>
            <a:spLocks noGrp="1"/>
          </p:cNvSpPr>
          <p:nvPr>
            <p:ph type="body" sz="quarter" idx="10"/>
          </p:nvPr>
        </p:nvSpPr>
        <p:spPr>
          <a:xfrm>
            <a:off x="269239" y="1189177"/>
            <a:ext cx="11653523" cy="5660360"/>
          </a:xfrm>
        </p:spPr>
        <p:txBody>
          <a:bodyPr/>
          <a:lstStyle/>
          <a:p>
            <a:r>
              <a:rPr lang="en-US" altLang="ja-JP" sz="2400" dirty="0"/>
              <a:t>Python (3.10</a:t>
            </a:r>
            <a:r>
              <a:rPr lang="ja-JP" altLang="en-US" sz="2400" dirty="0"/>
              <a:t>以降</a:t>
            </a:r>
            <a:r>
              <a:rPr lang="en-US" altLang="ja-JP" sz="2400" dirty="0"/>
              <a:t>) </a:t>
            </a:r>
            <a:r>
              <a:rPr lang="ja-JP" altLang="en-US" sz="2400" dirty="0"/>
              <a:t>と </a:t>
            </a:r>
            <a:r>
              <a:rPr lang="en-US" altLang="ja-JP" sz="2400" dirty="0"/>
              <a:t>C#/.NET (.NET 8.0</a:t>
            </a:r>
            <a:r>
              <a:rPr lang="ja-JP" altLang="en-US" sz="2400" dirty="0"/>
              <a:t>以降</a:t>
            </a:r>
            <a:r>
              <a:rPr lang="en-US" altLang="ja-JP" sz="2400" dirty="0"/>
              <a:t>)</a:t>
            </a:r>
            <a:r>
              <a:rPr lang="ja-JP" altLang="en-US" sz="2400" dirty="0"/>
              <a:t> 対応</a:t>
            </a:r>
            <a:endParaRPr lang="en-US" altLang="ja-JP" sz="2400" dirty="0"/>
          </a:p>
          <a:p>
            <a:r>
              <a:rPr lang="ja-JP" altLang="en-US" sz="2400" dirty="0"/>
              <a:t>各種 </a:t>
            </a:r>
            <a:r>
              <a:rPr lang="en-US" altLang="ja-JP" sz="2400" dirty="0"/>
              <a:t>LLM</a:t>
            </a:r>
            <a:r>
              <a:rPr lang="ja-JP" altLang="en-US" sz="2400" dirty="0"/>
              <a:t> を簡単に使える</a:t>
            </a:r>
          </a:p>
          <a:p>
            <a:r>
              <a:rPr lang="ja-JP" altLang="en-US" sz="2400" dirty="0"/>
              <a:t>マルチエージェント対応</a:t>
            </a:r>
          </a:p>
          <a:p>
            <a:r>
              <a:rPr lang="en-US" altLang="ja-JP" sz="2400" dirty="0"/>
              <a:t>Thread (</a:t>
            </a:r>
            <a:r>
              <a:rPr lang="ja-JP" altLang="en-US" sz="2400" dirty="0"/>
              <a:t>会話の状態・履歴などを管理</a:t>
            </a:r>
            <a:r>
              <a:rPr lang="en-US" altLang="ja-JP" sz="2400" dirty="0"/>
              <a:t>) </a:t>
            </a:r>
            <a:r>
              <a:rPr lang="ja-JP" altLang="en-US" sz="2400" dirty="0"/>
              <a:t>対応</a:t>
            </a:r>
          </a:p>
          <a:p>
            <a:r>
              <a:rPr lang="ja-JP" altLang="en-US" sz="2400" dirty="0"/>
              <a:t>ワークフロー対応</a:t>
            </a:r>
          </a:p>
          <a:p>
            <a:r>
              <a:rPr lang="en-US" altLang="ja-JP" sz="2400" dirty="0"/>
              <a:t>MCP</a:t>
            </a:r>
            <a:r>
              <a:rPr lang="ja-JP" altLang="en-US" sz="2400" dirty="0"/>
              <a:t>サーバー等のツールを簡単に使える</a:t>
            </a:r>
          </a:p>
          <a:p>
            <a:r>
              <a:rPr lang="en-US" altLang="ja-JP" sz="2400" dirty="0"/>
              <a:t>A2A </a:t>
            </a:r>
            <a:r>
              <a:rPr lang="ja-JP" altLang="en-US" sz="2400" dirty="0"/>
              <a:t>対応</a:t>
            </a:r>
          </a:p>
          <a:p>
            <a:r>
              <a:rPr lang="en-US" altLang="ja-JP" sz="2400" dirty="0"/>
              <a:t>Microsoft Copilot Studio </a:t>
            </a:r>
            <a:r>
              <a:rPr lang="ja-JP" altLang="en-US" sz="2400" dirty="0"/>
              <a:t>との連携機能</a:t>
            </a:r>
            <a:endParaRPr lang="en-US" altLang="ja-JP" sz="2400" dirty="0"/>
          </a:p>
          <a:p>
            <a:r>
              <a:rPr lang="ja-JP" altLang="en-US" sz="1400" dirty="0"/>
              <a:t>・・・</a:t>
            </a:r>
          </a:p>
        </p:txBody>
      </p:sp>
      <p:sp>
        <p:nvSpPr>
          <p:cNvPr id="5" name="タイトル 4">
            <a:extLst>
              <a:ext uri="{FF2B5EF4-FFF2-40B4-BE49-F238E27FC236}">
                <a16:creationId xmlns:a16="http://schemas.microsoft.com/office/drawing/2014/main" id="{AA8E284E-0150-99EC-EA6E-549046348A08}"/>
              </a:ext>
            </a:extLst>
          </p:cNvPr>
          <p:cNvSpPr>
            <a:spLocks noGrp="1"/>
          </p:cNvSpPr>
          <p:nvPr>
            <p:ph type="title"/>
          </p:nvPr>
        </p:nvSpPr>
        <p:spPr/>
        <p:txBody>
          <a:bodyPr/>
          <a:lstStyle/>
          <a:p>
            <a:r>
              <a:rPr lang="en-US" altLang="ja-JP" dirty="0"/>
              <a:t>Microsoft Agent Framework</a:t>
            </a:r>
            <a:r>
              <a:rPr lang="ja-JP" altLang="en-US" dirty="0"/>
              <a:t> の特長</a:t>
            </a:r>
          </a:p>
        </p:txBody>
      </p:sp>
      <p:sp>
        <p:nvSpPr>
          <p:cNvPr id="3" name="スライド番号プレースホルダー 2">
            <a:extLst>
              <a:ext uri="{FF2B5EF4-FFF2-40B4-BE49-F238E27FC236}">
                <a16:creationId xmlns:a16="http://schemas.microsoft.com/office/drawing/2014/main" id="{1E00F6DF-6C9A-0237-205B-4D02DB4557CC}"/>
              </a:ext>
            </a:extLst>
          </p:cNvPr>
          <p:cNvSpPr>
            <a:spLocks noGrp="1"/>
          </p:cNvSpPr>
          <p:nvPr>
            <p:ph type="sldNum" sz="quarter" idx="11"/>
          </p:nvPr>
        </p:nvSpPr>
        <p:spPr/>
        <p:txBody>
          <a:bodyPr/>
          <a:lstStyle/>
          <a:p>
            <a:fld id="{B01966AA-40F2-4759-97C9-DDA0BED365A6}" type="slidenum">
              <a:rPr kumimoji="1" lang="ja-JP" altLang="en-US" smtClean="0"/>
              <a:pPr/>
              <a:t>46</a:t>
            </a:fld>
            <a:endParaRPr kumimoji="1" lang="ja-JP" altLang="en-US" dirty="0"/>
          </a:p>
        </p:txBody>
      </p:sp>
    </p:spTree>
    <p:extLst>
      <p:ext uri="{BB962C8B-B14F-4D97-AF65-F5344CB8AC3E}">
        <p14:creationId xmlns:p14="http://schemas.microsoft.com/office/powerpoint/2010/main" val="2991436253"/>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C74B53-C570-0A20-D735-907408B72B60}"/>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sp>
        <p:nvSpPr>
          <p:cNvPr id="5" name="タイトル 4">
            <a:extLst>
              <a:ext uri="{FF2B5EF4-FFF2-40B4-BE49-F238E27FC236}">
                <a16:creationId xmlns:a16="http://schemas.microsoft.com/office/drawing/2014/main" id="{C65095C7-C23E-4D04-E37D-E1C972D9ABE2}"/>
              </a:ext>
            </a:extLst>
          </p:cNvPr>
          <p:cNvSpPr>
            <a:spLocks noGrp="1"/>
          </p:cNvSpPr>
          <p:nvPr>
            <p:ph type="title"/>
          </p:nvPr>
        </p:nvSpPr>
        <p:spPr>
          <a:xfrm>
            <a:off x="5455458" y="391033"/>
            <a:ext cx="4646854" cy="851210"/>
          </a:xfrm>
        </p:spPr>
        <p:txBody>
          <a:bodyPr vert="horz" lIns="91440" tIns="45720" rIns="91440" bIns="45720" rtlCol="0" anchor="t">
            <a:normAutofit/>
          </a:bodyPr>
          <a:lstStyle/>
          <a:p>
            <a:pPr defTabSz="457200">
              <a:lnSpc>
                <a:spcPct val="90000"/>
              </a:lnSpc>
            </a:pPr>
            <a:r>
              <a:rPr lang="en-US" altLang="ja-JP" sz="2000" dirty="0"/>
              <a:t>Microsoft Agent Framework</a:t>
            </a:r>
            <a:endParaRPr lang="ja-JP" altLang="en-US" sz="2000" dirty="0"/>
          </a:p>
        </p:txBody>
      </p:sp>
      <p:sp>
        <p:nvSpPr>
          <p:cNvPr id="6" name="テキスト プレースホルダー 5">
            <a:extLst>
              <a:ext uri="{FF2B5EF4-FFF2-40B4-BE49-F238E27FC236}">
                <a16:creationId xmlns:a16="http://schemas.microsoft.com/office/drawing/2014/main" id="{1BF425C4-20E7-ECCE-7257-156F57A688D1}"/>
              </a:ext>
            </a:extLst>
          </p:cNvPr>
          <p:cNvSpPr>
            <a:spLocks noGrp="1"/>
          </p:cNvSpPr>
          <p:nvPr>
            <p:ph type="body" sz="quarter" idx="10"/>
          </p:nvPr>
        </p:nvSpPr>
        <p:spPr>
          <a:xfrm>
            <a:off x="5209563" y="2160589"/>
            <a:ext cx="4064439" cy="3880773"/>
          </a:xfrm>
        </p:spPr>
        <p:txBody>
          <a:bodyPr vert="horz" lIns="91440" tIns="45720" rIns="91440" bIns="45720" rtlCol="0">
            <a:normAutofit/>
          </a:bodyPr>
          <a:lstStyle/>
          <a:p>
            <a:pPr defTabSz="457200">
              <a:spcBef>
                <a:spcPts val="1000"/>
              </a:spcBef>
            </a:pPr>
            <a:r>
              <a:rPr lang="en-US" altLang="ja-JP" sz="2800" dirty="0">
                <a:solidFill>
                  <a:schemeClr val="tx1">
                    <a:lumMod val="75000"/>
                    <a:lumOff val="25000"/>
                  </a:schemeClr>
                </a:solidFill>
                <a:hlinkClick r:id="rId2"/>
              </a:rPr>
              <a:t>Microsoft Agent Framework (MAF) </a:t>
            </a:r>
            <a:r>
              <a:rPr lang="ja-JP" altLang="en-US" sz="2800" dirty="0">
                <a:solidFill>
                  <a:schemeClr val="tx1">
                    <a:lumMod val="75000"/>
                    <a:lumOff val="25000"/>
                  </a:schemeClr>
                </a:solidFill>
                <a:hlinkClick r:id="rId2"/>
              </a:rPr>
              <a:t>の概要</a:t>
            </a:r>
            <a:endParaRPr lang="en-US" altLang="ja-JP" sz="2800" dirty="0">
              <a:solidFill>
                <a:schemeClr val="tx1">
                  <a:lumMod val="75000"/>
                  <a:lumOff val="25000"/>
                </a:schemeClr>
              </a:solidFill>
            </a:endParaRPr>
          </a:p>
          <a:p>
            <a:pPr defTabSz="457200">
              <a:spcBef>
                <a:spcPts val="1000"/>
              </a:spcBef>
            </a:pPr>
            <a:endParaRPr lang="en-US" altLang="ja-JP" sz="2800" dirty="0">
              <a:solidFill>
                <a:schemeClr val="tx1">
                  <a:lumMod val="75000"/>
                  <a:lumOff val="25000"/>
                </a:schemeClr>
              </a:solidFill>
            </a:endParaRPr>
          </a:p>
        </p:txBody>
      </p:sp>
      <p:pic>
        <p:nvPicPr>
          <p:cNvPr id="4" name="図 3" descr="ゲームの画面&#10;&#10;AI 生成コンテンツは誤りを含む可能性があります。">
            <a:extLst>
              <a:ext uri="{FF2B5EF4-FFF2-40B4-BE49-F238E27FC236}">
                <a16:creationId xmlns:a16="http://schemas.microsoft.com/office/drawing/2014/main" id="{98343249-A637-440E-DCA3-F6EC263C77A2}"/>
              </a:ext>
            </a:extLst>
          </p:cNvPr>
          <p:cNvPicPr>
            <a:picLocks noChangeAspect="1"/>
          </p:cNvPicPr>
          <p:nvPr/>
        </p:nvPicPr>
        <p:blipFill>
          <a:blip r:embed="rId3">
            <a:extLst>
              <a:ext uri="{28A0092B-C50C-407E-A947-70E740481C1C}">
                <a14:useLocalDpi xmlns:a14="http://schemas.microsoft.com/office/drawing/2010/main" val="0"/>
              </a:ext>
            </a:extLst>
          </a:blip>
          <a:srcRect l="26553" r="20936" b="-2"/>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3" name="Isosceles Triangle 22">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スライド番号プレースホルダー 2">
            <a:extLst>
              <a:ext uri="{FF2B5EF4-FFF2-40B4-BE49-F238E27FC236}">
                <a16:creationId xmlns:a16="http://schemas.microsoft.com/office/drawing/2014/main" id="{6494BA81-E3E5-0149-A63F-5D6CD7D191F9}"/>
              </a:ext>
            </a:extLst>
          </p:cNvPr>
          <p:cNvSpPr>
            <a:spLocks noGrp="1"/>
          </p:cNvSpPr>
          <p:nvPr>
            <p:ph type="sldNum" sz="quarter" idx="11"/>
          </p:nvPr>
        </p:nvSpPr>
        <p:spPr>
          <a:xfrm>
            <a:off x="8841996" y="6041362"/>
            <a:ext cx="432006"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47</a:t>
            </a:fld>
            <a:endParaRPr kumimoji="1" lang="en-US" altLang="ja-JP" sz="900">
              <a:solidFill>
                <a:schemeClr val="accent1"/>
              </a:solidFill>
              <a:latin typeface="+mn-lt"/>
              <a:ea typeface="+mn-ea"/>
            </a:endParaRPr>
          </a:p>
        </p:txBody>
      </p:sp>
    </p:spTree>
    <p:extLst>
      <p:ext uri="{BB962C8B-B14F-4D97-AF65-F5344CB8AC3E}">
        <p14:creationId xmlns:p14="http://schemas.microsoft.com/office/powerpoint/2010/main" val="105197090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1A6D573E-104C-65EF-D937-15D1C0E150D8}"/>
              </a:ext>
            </a:extLst>
          </p:cNvPr>
          <p:cNvSpPr>
            <a:spLocks noGrp="1"/>
          </p:cNvSpPr>
          <p:nvPr>
            <p:ph type="body" sz="quarter" idx="10"/>
          </p:nvPr>
        </p:nvSpPr>
        <p:spPr>
          <a:xfrm>
            <a:off x="269239" y="1189177"/>
            <a:ext cx="11653523" cy="2456955"/>
          </a:xfrm>
        </p:spPr>
        <p:txBody>
          <a:bodyPr/>
          <a:lstStyle/>
          <a:p>
            <a:r>
              <a:rPr lang="en-US" altLang="ja-JP" sz="4000" dirty="0">
                <a:hlinkClick r:id="rId2"/>
              </a:rPr>
              <a:t>Model Context Protocol</a:t>
            </a:r>
            <a:endParaRPr lang="en-US" altLang="ja-JP" sz="4000" dirty="0">
              <a:hlinkClick r:id="rId3"/>
            </a:endParaRPr>
          </a:p>
          <a:p>
            <a:pPr lvl="1"/>
            <a:r>
              <a:rPr lang="en-US" altLang="ja-JP" sz="3600" dirty="0">
                <a:hlinkClick r:id="rId3"/>
              </a:rPr>
              <a:t>The official C# SDK</a:t>
            </a:r>
            <a:r>
              <a:rPr lang="en-US" altLang="ja-JP" dirty="0">
                <a:hlinkClick r:id="rId3"/>
              </a:rPr>
              <a:t> for Model Context Protocol servers and clients</a:t>
            </a:r>
            <a:endParaRPr lang="ja-JP" altLang="en-US" dirty="0"/>
          </a:p>
        </p:txBody>
      </p:sp>
      <p:sp>
        <p:nvSpPr>
          <p:cNvPr id="2" name="タイトル 1">
            <a:extLst>
              <a:ext uri="{FF2B5EF4-FFF2-40B4-BE49-F238E27FC236}">
                <a16:creationId xmlns:a16="http://schemas.microsoft.com/office/drawing/2014/main" id="{6AD62E3A-1C46-B43A-D999-5346812F3CC5}"/>
              </a:ext>
            </a:extLst>
          </p:cNvPr>
          <p:cNvSpPr>
            <a:spLocks noGrp="1"/>
          </p:cNvSpPr>
          <p:nvPr>
            <p:ph type="title"/>
          </p:nvPr>
        </p:nvSpPr>
        <p:spPr/>
        <p:txBody>
          <a:bodyPr/>
          <a:lstStyle/>
          <a:p>
            <a:r>
              <a:rPr kumimoji="1" lang="en-US" altLang="ja-JP" dirty="0"/>
              <a:t>MCP</a:t>
            </a:r>
            <a:r>
              <a:rPr kumimoji="1" lang="ja-JP" altLang="en-US" dirty="0"/>
              <a:t> サーバーと </a:t>
            </a:r>
            <a:r>
              <a:rPr kumimoji="1" lang="en-US" altLang="ja-JP" dirty="0"/>
              <a:t>MCP </a:t>
            </a:r>
            <a:r>
              <a:rPr kumimoji="1" lang="ja-JP" altLang="en-US" dirty="0"/>
              <a:t>クライアントの開発</a:t>
            </a:r>
          </a:p>
        </p:txBody>
      </p:sp>
      <p:sp>
        <p:nvSpPr>
          <p:cNvPr id="3" name="スライド番号プレースホルダー 2">
            <a:extLst>
              <a:ext uri="{FF2B5EF4-FFF2-40B4-BE49-F238E27FC236}">
                <a16:creationId xmlns:a16="http://schemas.microsoft.com/office/drawing/2014/main" id="{7D2566F7-7745-F3D1-B68C-5B4089319545}"/>
              </a:ext>
            </a:extLst>
          </p:cNvPr>
          <p:cNvSpPr>
            <a:spLocks noGrp="1"/>
          </p:cNvSpPr>
          <p:nvPr>
            <p:ph type="sldNum" sz="quarter" idx="11"/>
          </p:nvPr>
        </p:nvSpPr>
        <p:spPr/>
        <p:txBody>
          <a:bodyPr/>
          <a:lstStyle/>
          <a:p>
            <a:fld id="{B01966AA-40F2-4759-97C9-DDA0BED365A6}" type="slidenum">
              <a:rPr kumimoji="1" lang="ja-JP" altLang="en-US" smtClean="0"/>
              <a:pPr/>
              <a:t>48</a:t>
            </a:fld>
            <a:endParaRPr kumimoji="1" lang="ja-JP" altLang="en-US" dirty="0"/>
          </a:p>
        </p:txBody>
      </p:sp>
      <p:pic>
        <p:nvPicPr>
          <p:cNvPr id="7" name="図 6">
            <a:extLst>
              <a:ext uri="{FF2B5EF4-FFF2-40B4-BE49-F238E27FC236}">
                <a16:creationId xmlns:a16="http://schemas.microsoft.com/office/drawing/2014/main" id="{4860064A-75D6-3A79-B1D8-73146472B619}"/>
              </a:ext>
            </a:extLst>
          </p:cNvPr>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4776449" y="3213099"/>
            <a:ext cx="7070705" cy="364490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473732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3DA619-9283-45A2-A5BA-74775B2B8AD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35DA2D0D-40E8-4896-8A6B-0DA59FC470C4}"/>
              </a:ext>
            </a:extLst>
          </p:cNvPr>
          <p:cNvSpPr>
            <a:spLocks noGrp="1"/>
          </p:cNvSpPr>
          <p:nvPr>
            <p:ph type="title"/>
          </p:nvPr>
        </p:nvSpPr>
        <p:spPr>
          <a:xfrm>
            <a:off x="304833" y="373242"/>
            <a:ext cx="11887167" cy="939208"/>
          </a:xfrm>
        </p:spPr>
        <p:txBody>
          <a:bodyPr>
            <a:normAutofit/>
          </a:bodyPr>
          <a:lstStyle/>
          <a:p>
            <a:r>
              <a:rPr kumimoji="1" lang="ja-JP" altLang="en-US" dirty="0"/>
              <a:t>アジェンダ</a:t>
            </a:r>
          </a:p>
        </p:txBody>
      </p:sp>
      <p:grpSp>
        <p:nvGrpSpPr>
          <p:cNvPr id="41" name="グループ化 40">
            <a:extLst>
              <a:ext uri="{FF2B5EF4-FFF2-40B4-BE49-F238E27FC236}">
                <a16:creationId xmlns:a16="http://schemas.microsoft.com/office/drawing/2014/main" id="{D29FAF71-A967-452E-BFF5-15CC007B0879}"/>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6B446906-C9F5-4E53-8B9C-60D063039CE2}"/>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9798807C-A6AE-4BFD-B535-5527BCECE242}"/>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B7437B5A-7B6B-481F-8A9F-B12AAF14AC13}"/>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C1F36257-CF80-461C-94EC-35A529090B4A}"/>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23A47D-6E4D-4E53-9252-DF9773247440}"/>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E0CFE677-DE4B-41EC-8989-85B3755AA649}"/>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6AC9293C-E7BC-46FE-8C97-73437BD192F9}"/>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76CC9673-F78D-468B-979B-1F058D12504B}"/>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88EBB1A5-141E-4646-AF13-23EF775C11DF}"/>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FBE15325-0098-4E8A-B1CA-986700B2938C}"/>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BDE6D353-DB73-41A9-B137-BFFC00614EF3}"/>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9CF291B3-4079-404F-9DFD-EFC8B5BAA677}"/>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5C7BF910-044D-4901-ADA2-6504456248B3}"/>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0B98CBDC-AE90-4C16-B69E-0F447D8E2807}"/>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FD90DE7E-0D4B-465A-B0E7-0C3A4F1E66C7}"/>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0BBC1A9F-C48E-4779-A42E-A89C6901F3E7}"/>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664A6CFB-81A5-4212-AD2F-70B331EDC4FB}"/>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0F8904A9-D342-4035-BC00-1E1E053A457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0A83F15A-E5F4-4DB6-83F4-80F20BBE60E8}"/>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A7B80376-4D4C-47F9-8FE4-2CA5CAF4702A}"/>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4DC71CAC-21CC-4B00-A8A2-600ABD9D6A28}"/>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D1154FD-878C-48ED-B7D3-74F91DDDDDB5}"/>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79A042E7-1ED9-42D6-A24E-5E6EEBE888C4}"/>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4F00234D-4DA5-46C0-94BC-C38F6FA9826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56B023D6-0E1D-44B3-AD19-8B6D7A3E6664}"/>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3ADEFA-A112-4BD5-A9D4-D328AA7F22DD}"/>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327C4119-AA7D-4912-89C8-B56881E13E79}"/>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CEF8019C-5DC2-481A-8058-E105CE927684}"/>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A5AAE842-A3B3-4B86-9B10-11D1283276E1}"/>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4</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7793655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071C8A81-3B63-30D0-31A4-31892887D410}"/>
              </a:ext>
            </a:extLst>
          </p:cNvPr>
          <p:cNvSpPr>
            <a:spLocks noGrp="1"/>
          </p:cNvSpPr>
          <p:nvPr>
            <p:ph type="body" sz="quarter" idx="10"/>
          </p:nvPr>
        </p:nvSpPr>
        <p:spPr>
          <a:xfrm>
            <a:off x="269240" y="1189177"/>
            <a:ext cx="6100210" cy="4502579"/>
          </a:xfrm>
        </p:spPr>
        <p:txBody>
          <a:bodyPr/>
          <a:lstStyle/>
          <a:p>
            <a:pPr marL="0" indent="0">
              <a:buNone/>
            </a:pPr>
            <a:r>
              <a:rPr lang="en-US" altLang="ja-JP" sz="1600" dirty="0">
                <a:solidFill>
                  <a:schemeClr val="tx1"/>
                </a:solidFill>
              </a:rPr>
              <a:t>You are Claude, an AI assistant created by Anthropic.</a:t>
            </a:r>
          </a:p>
          <a:p>
            <a:pPr marL="0" indent="0">
              <a:buNone/>
            </a:pPr>
            <a:r>
              <a:rPr lang="en-US" altLang="ja-JP" sz="1600" dirty="0">
                <a:solidFill>
                  <a:schemeClr val="tx1"/>
                </a:solidFill>
              </a:rPr>
              <a:t>In this environment you have access to a set of tools you can use to answer the user's question.</a:t>
            </a:r>
          </a:p>
          <a:p>
            <a:pPr marL="0" indent="0">
              <a:buNone/>
            </a:pPr>
            <a:r>
              <a:rPr lang="en-US" altLang="ja-JP" sz="1600" dirty="0">
                <a:solidFill>
                  <a:schemeClr val="tx1"/>
                </a:solidFill>
              </a:rPr>
              <a:t>You can invoke functions by writing a "$FUNCTION_NAME" block like the following as part of your reply to the user:</a:t>
            </a:r>
          </a:p>
          <a:p>
            <a:pPr marL="0" indent="0">
              <a:buNone/>
            </a:pPr>
            <a:r>
              <a:rPr lang="en-US" altLang="ja-JP" sz="1600" dirty="0">
                <a:solidFill>
                  <a:schemeClr val="tx1"/>
                </a:solidFill>
              </a:rPr>
              <a:t>String and scalar parameters should be specified as is, while lists and objects should use JSON format.</a:t>
            </a:r>
          </a:p>
          <a:p>
            <a:pPr marL="0" indent="0">
              <a:buNone/>
            </a:pPr>
            <a:r>
              <a:rPr lang="en-US" altLang="ja-JP" sz="1600" dirty="0">
                <a:solidFill>
                  <a:schemeClr val="tx1"/>
                </a:solidFill>
              </a:rPr>
              <a:t>Here are the functions available in </a:t>
            </a:r>
            <a:r>
              <a:rPr lang="en-US" altLang="ja-JP" sz="1600" dirty="0" err="1">
                <a:solidFill>
                  <a:schemeClr val="tx1"/>
                </a:solidFill>
              </a:rPr>
              <a:t>JSONSchema</a:t>
            </a:r>
            <a:r>
              <a:rPr lang="en-US" altLang="ja-JP" sz="1600" dirty="0">
                <a:solidFill>
                  <a:schemeClr val="tx1"/>
                </a:solidFill>
              </a:rPr>
              <a:t> format:</a:t>
            </a:r>
            <a:endParaRPr kumimoji="1" lang="ja-JP" altLang="en-US" sz="1600" dirty="0">
              <a:solidFill>
                <a:schemeClr val="tx1"/>
              </a:solidFill>
            </a:endParaRPr>
          </a:p>
        </p:txBody>
      </p:sp>
      <p:sp>
        <p:nvSpPr>
          <p:cNvPr id="3" name="タイトル 2">
            <a:extLst>
              <a:ext uri="{FF2B5EF4-FFF2-40B4-BE49-F238E27FC236}">
                <a16:creationId xmlns:a16="http://schemas.microsoft.com/office/drawing/2014/main" id="{741370A4-EE79-9C11-A9F7-AE8FB57AFE3A}"/>
              </a:ext>
            </a:extLst>
          </p:cNvPr>
          <p:cNvSpPr>
            <a:spLocks noGrp="1"/>
          </p:cNvSpPr>
          <p:nvPr>
            <p:ph type="title"/>
          </p:nvPr>
        </p:nvSpPr>
        <p:spPr/>
        <p:txBody>
          <a:bodyPr>
            <a:normAutofit fontScale="90000"/>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sz="4400" dirty="0"/>
              <a:t>AI</a:t>
            </a:r>
            <a:r>
              <a:rPr kumimoji="1" lang="ja-JP" altLang="en-US" sz="4400" dirty="0"/>
              <a:t>エージェントのログ </a:t>
            </a:r>
            <a:r>
              <a:rPr kumimoji="1" lang="en-US" altLang="ja-JP" sz="4400" dirty="0"/>
              <a:t>(LLM</a:t>
            </a:r>
            <a:r>
              <a:rPr kumimoji="1" lang="ja-JP" altLang="en-US" sz="4400" dirty="0"/>
              <a:t>への指示の例</a:t>
            </a:r>
            <a:r>
              <a:rPr kumimoji="1" lang="en-US" altLang="ja-JP" sz="4400" dirty="0"/>
              <a:t>)</a:t>
            </a:r>
            <a:endParaRPr kumimoji="1" lang="ja-JP" altLang="en-US" sz="4400" dirty="0"/>
          </a:p>
        </p:txBody>
      </p:sp>
      <p:sp>
        <p:nvSpPr>
          <p:cNvPr id="4" name="スライド番号プレースホルダー 3">
            <a:extLst>
              <a:ext uri="{FF2B5EF4-FFF2-40B4-BE49-F238E27FC236}">
                <a16:creationId xmlns:a16="http://schemas.microsoft.com/office/drawing/2014/main" id="{E10718F2-664F-82CB-D279-6D5C3BB28F5B}"/>
              </a:ext>
            </a:extLst>
          </p:cNvPr>
          <p:cNvSpPr>
            <a:spLocks noGrp="1"/>
          </p:cNvSpPr>
          <p:nvPr>
            <p:ph type="sldNum" sz="quarter" idx="11"/>
          </p:nvPr>
        </p:nvSpPr>
        <p:spPr/>
        <p:txBody>
          <a:bodyPr/>
          <a:lstStyle/>
          <a:p>
            <a:fld id="{B01966AA-40F2-4759-97C9-DDA0BED365A6}" type="slidenum">
              <a:rPr kumimoji="1" lang="ja-JP" altLang="en-US" smtClean="0"/>
              <a:pPr/>
              <a:t>49</a:t>
            </a:fld>
            <a:endParaRPr kumimoji="1" lang="ja-JP" altLang="en-US" dirty="0"/>
          </a:p>
        </p:txBody>
      </p:sp>
      <p:sp>
        <p:nvSpPr>
          <p:cNvPr id="6" name="テキスト ボックス 5">
            <a:extLst>
              <a:ext uri="{FF2B5EF4-FFF2-40B4-BE49-F238E27FC236}">
                <a16:creationId xmlns:a16="http://schemas.microsoft.com/office/drawing/2014/main" id="{79FFC032-3E1B-AB76-3EDC-A76F137D263D}"/>
              </a:ext>
            </a:extLst>
          </p:cNvPr>
          <p:cNvSpPr txBox="1"/>
          <p:nvPr/>
        </p:nvSpPr>
        <p:spPr>
          <a:xfrm>
            <a:off x="301659" y="6300210"/>
            <a:ext cx="11068160" cy="369332"/>
          </a:xfrm>
          <a:prstGeom prst="rect">
            <a:avLst/>
          </a:prstGeom>
          <a:noFill/>
        </p:spPr>
        <p:txBody>
          <a:bodyPr wrap="square">
            <a:spAutoFit/>
          </a:bodyPr>
          <a:lstStyle/>
          <a:p>
            <a:r>
              <a:rPr lang="en-US" altLang="ja-JP" dirty="0">
                <a:hlinkClick r:id="rId3"/>
              </a:rPr>
              <a:t>Shos.AIAgentSample/Documents/aiagentlog.md at master · Fujiwo/</a:t>
            </a:r>
            <a:r>
              <a:rPr lang="en-US" altLang="ja-JP" dirty="0" err="1">
                <a:hlinkClick r:id="rId3"/>
              </a:rPr>
              <a:t>Shos.AIAgentSample</a:t>
            </a:r>
            <a:endParaRPr lang="ja-JP" altLang="en-US" dirty="0"/>
          </a:p>
        </p:txBody>
      </p:sp>
      <p:sp>
        <p:nvSpPr>
          <p:cNvPr id="7" name="テキスト プレースホルダー 1">
            <a:extLst>
              <a:ext uri="{FF2B5EF4-FFF2-40B4-BE49-F238E27FC236}">
                <a16:creationId xmlns:a16="http://schemas.microsoft.com/office/drawing/2014/main" id="{1DFD593C-A405-DC74-51FF-FCDAFEC8FE53}"/>
              </a:ext>
            </a:extLst>
          </p:cNvPr>
          <p:cNvSpPr txBox="1">
            <a:spLocks/>
          </p:cNvSpPr>
          <p:nvPr/>
        </p:nvSpPr>
        <p:spPr>
          <a:xfrm>
            <a:off x="6191795" y="1189177"/>
            <a:ext cx="5915788" cy="4646208"/>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600" dirty="0">
                <a:solidFill>
                  <a:schemeClr val="tx1"/>
                </a:solidFill>
              </a:rPr>
              <a:t>&lt;functions&gt;</a:t>
            </a:r>
          </a:p>
          <a:p>
            <a:pPr marL="0" indent="0">
              <a:buFont typeface="Wingdings 3" charset="2"/>
              <a:buNone/>
            </a:pPr>
            <a:r>
              <a:rPr lang="en-US" altLang="ja-JP" sz="1600" dirty="0">
                <a:solidFill>
                  <a:schemeClr val="tx1"/>
                </a:solidFill>
              </a:rPr>
              <a:t>{</a:t>
            </a:r>
          </a:p>
          <a:p>
            <a:pPr marL="0" indent="0">
              <a:buFont typeface="Wingdings 3" charset="2"/>
              <a:buNone/>
            </a:pPr>
            <a:r>
              <a:rPr lang="en-US" altLang="ja-JP" sz="1600" dirty="0">
                <a:solidFill>
                  <a:schemeClr val="tx1"/>
                </a:solidFill>
              </a:rPr>
              <a:t>  "messages": [</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"role": "user",</a:t>
            </a:r>
          </a:p>
          <a:p>
            <a:pPr marL="0" indent="0">
              <a:buFont typeface="Wingdings 3" charset="2"/>
              <a:buNone/>
            </a:pPr>
            <a:r>
              <a:rPr lang="en-US" altLang="ja-JP" sz="1600" dirty="0">
                <a:solidFill>
                  <a:schemeClr val="tx1"/>
                </a:solidFill>
              </a:rPr>
              <a:t>      "content": "</a:t>
            </a:r>
            <a:r>
              <a:rPr lang="ja-JP" altLang="en-US" sz="1600" dirty="0">
                <a:solidFill>
                  <a:schemeClr val="tx1"/>
                </a:solidFill>
              </a:rPr>
              <a:t>ファイルシステムの内容を確認してください</a:t>
            </a:r>
            <a:r>
              <a:rPr lang="en-US" altLang="ja-JP" sz="1600" dirty="0">
                <a:solidFill>
                  <a:schemeClr val="tx1"/>
                </a:solidFill>
              </a:rPr>
              <a:t>"</a:t>
            </a:r>
            <a:endParaRPr lang="ja-JP" altLang="en-US" sz="1600" dirty="0">
              <a:solidFill>
                <a:schemeClr val="tx1"/>
              </a:solidFill>
            </a:endParaRPr>
          </a:p>
          <a:p>
            <a:pPr marL="0" indent="0">
              <a:buFont typeface="Wingdings 3" charset="2"/>
              <a:buNone/>
            </a:pPr>
            <a:r>
              <a:rPr lang="ja-JP" altLang="en-US" sz="1600" dirty="0">
                <a:solidFill>
                  <a:schemeClr val="tx1"/>
                </a:solidFill>
              </a:rPr>
              <a:t>    </a:t>
            </a:r>
            <a:r>
              <a:rPr lang="en-US" altLang="ja-JP" sz="1600" dirty="0">
                <a:solidFill>
                  <a:schemeClr val="tx1"/>
                </a:solidFill>
              </a:rPr>
              <a:t>}</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"tools": [</a:t>
            </a:r>
          </a:p>
          <a:p>
            <a:pPr marL="0" indent="0">
              <a:buFont typeface="Wingdings 3" charset="2"/>
              <a:buNone/>
            </a:pPr>
            <a:r>
              <a:rPr lang="en-US" altLang="ja-JP" sz="1600" dirty="0">
                <a:solidFill>
                  <a:schemeClr val="tx1"/>
                </a:solidFill>
              </a:rPr>
              <a:t>    {</a:t>
            </a:r>
            <a:endParaRPr lang="ja-JP" altLang="en-US" sz="1600" dirty="0">
              <a:solidFill>
                <a:schemeClr val="tx1"/>
              </a:solidFill>
            </a:endParaRPr>
          </a:p>
        </p:txBody>
      </p:sp>
      <p:cxnSp>
        <p:nvCxnSpPr>
          <p:cNvPr id="9" name="直線コネクタ 8">
            <a:extLst>
              <a:ext uri="{FF2B5EF4-FFF2-40B4-BE49-F238E27FC236}">
                <a16:creationId xmlns:a16="http://schemas.microsoft.com/office/drawing/2014/main" id="{511ED383-A0B8-E2AF-4D2F-EEFC7703E61F}"/>
              </a:ext>
            </a:extLst>
          </p:cNvPr>
          <p:cNvCxnSpPr/>
          <p:nvPr/>
        </p:nvCxnSpPr>
        <p:spPr>
          <a:xfrm>
            <a:off x="6249271" y="1312332"/>
            <a:ext cx="0" cy="471225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45327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A039FC-766B-C7AE-E7C6-BE309D51319B}"/>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コンピューターグラフィック黒のキーボード&#10;&#10;AI 生成コンテンツは誤りを含む可能性があります。">
            <a:extLst>
              <a:ext uri="{FF2B5EF4-FFF2-40B4-BE49-F238E27FC236}">
                <a16:creationId xmlns:a16="http://schemas.microsoft.com/office/drawing/2014/main" id="{8CF4ED02-A59F-4405-A0DC-512E062EB1C7}"/>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5208E9DD-CAE4-B8C1-DD28-9275CE6BF0E6}"/>
              </a:ext>
            </a:extLst>
          </p:cNvPr>
          <p:cNvSpPr>
            <a:spLocks noGrp="1"/>
          </p:cNvSpPr>
          <p:nvPr>
            <p:ph type="title"/>
          </p:nvPr>
        </p:nvSpPr>
        <p:spPr>
          <a:xfrm>
            <a:off x="431800" y="1678666"/>
            <a:ext cx="5322419" cy="2369093"/>
          </a:xfrm>
        </p:spPr>
        <p:txBody>
          <a:bodyPr vert="horz" lIns="91440" tIns="45720" rIns="91440" bIns="45720" rtlCol="0" anchor="b">
            <a:normAutofit/>
          </a:bodyPr>
          <a:lstStyle/>
          <a:p>
            <a:pPr algn="r" defTabSz="457200"/>
            <a:r>
              <a:rPr lang="ja-JP" altLang="en-US" sz="4800" dirty="0">
                <a:solidFill>
                  <a:schemeClr val="accent1"/>
                </a:solidFill>
                <a:hlinkClick r:id="rId4"/>
              </a:rPr>
              <a:t>チュートリアル</a:t>
            </a:r>
            <a:br>
              <a:rPr lang="en-US" altLang="ja-JP" sz="4800" dirty="0">
                <a:solidFill>
                  <a:schemeClr val="accent1"/>
                </a:solidFill>
              </a:rPr>
            </a:br>
            <a:r>
              <a:rPr lang="ja-JP" altLang="en-US" sz="1400" dirty="0">
                <a:hlinkClick r:id="rId4"/>
              </a:rPr>
              <a:t>こちら</a:t>
            </a:r>
            <a:endParaRPr kumimoji="1" lang="en-US" altLang="ja-JP" sz="4800" dirty="0">
              <a:solidFill>
                <a:schemeClr val="accent1"/>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1CFB2D12-366E-E5FC-E6EF-BD76BB493B4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50</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7552177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040DA-07DB-3A82-693F-999FF6B805DC}"/>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C0F0C8-4F75-9899-18A8-B57C8730F29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A55E59EA-F7EF-2407-BE27-1C71BF36F7F8}"/>
              </a:ext>
            </a:extLst>
          </p:cNvPr>
          <p:cNvSpPr>
            <a:spLocks noGrp="1"/>
          </p:cNvSpPr>
          <p:nvPr>
            <p:ph type="title"/>
          </p:nvPr>
        </p:nvSpPr>
        <p:spPr>
          <a:xfrm>
            <a:off x="304833" y="373242"/>
            <a:ext cx="11887167" cy="939208"/>
          </a:xfrm>
        </p:spPr>
        <p:txBody>
          <a:bodyPr>
            <a:normAutofit/>
          </a:bodyPr>
          <a:lstStyle/>
          <a:p>
            <a:r>
              <a:rPr lang="ja-JP" altLang="en-US" dirty="0"/>
              <a:t>まとめ</a:t>
            </a:r>
            <a:endParaRPr kumimoji="1" lang="ja-JP" altLang="en-US" dirty="0"/>
          </a:p>
        </p:txBody>
      </p:sp>
      <p:grpSp>
        <p:nvGrpSpPr>
          <p:cNvPr id="41" name="グループ化 40">
            <a:extLst>
              <a:ext uri="{FF2B5EF4-FFF2-40B4-BE49-F238E27FC236}">
                <a16:creationId xmlns:a16="http://schemas.microsoft.com/office/drawing/2014/main" id="{1FFD004E-7ECD-E855-A0F8-89473D89E70D}"/>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2E70DD65-8220-38F1-EA05-BF001C7EC88C}"/>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F93B5114-ADAA-750F-157C-D833739E5F90}"/>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8DCBDBEC-52FB-F01D-4BE2-DD2B3DC539AC}"/>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F1A52E99-6D07-1658-11F1-D8FF13A7BD38}"/>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66B6D7-2EDB-CBDA-0A11-FF86DF774657}"/>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556CD6A3-1ADD-AA0E-0DFA-3D1F30CCF127}"/>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AC24BD82-7DB4-DB16-8CE7-17BE4B5AD9FA}"/>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94F2AED-CDB4-82C4-5140-24B65AC68449}"/>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ADB30B07-0F62-297D-88D5-BBC997644D23}"/>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BB7F8D57-5C32-2875-78C6-0A427BBADEC1}"/>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FE0FE740-7ACC-B4CF-7F04-64FC3A7A5A0C}"/>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C0E1D6EC-0F7D-43BC-6CC6-1F787E6F4AD5}"/>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B54C03B2-440A-7046-062A-597C47F1456D}"/>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E8F103C7-74AF-ED21-8BAC-FD6F7C930BD3}"/>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B8C256D9-A867-8AE3-6D84-DF492F17620C}"/>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521389E7-9101-C42C-D9F2-F234D7B12926}"/>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0E791BE3-869A-43CF-3199-1A3A04300420}"/>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6F3F3E2D-1211-7F99-7244-19D96113C05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6681CC5C-9325-21F9-6C37-273A35C482C1}"/>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0DE2ECBD-EA64-27F5-D2C9-0876473236B9}"/>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18D0C80E-18DE-76D7-BE02-3BD708B2090C}"/>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5EC360C-6D7A-CD8F-D28F-57A29D8B4974}"/>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69EFCA05-6577-1D65-8D17-B168019E9777}"/>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348EF29C-9D6D-3D7C-F094-4A5970D5F78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8BB85F6F-7023-933B-3D74-5279BC5DAB9B}"/>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DACBA3C-4AC8-7BF9-117D-EC20D15B61BA}"/>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134F8544-5A91-560B-7F1B-D963029CCBC1}"/>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D1D87DC3-8774-14AD-AE0B-ED12AFD09EA3}"/>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737D76E1-993B-4E70-6DC5-A21D4F6C456B}"/>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51</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9561724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 name="図 5" descr="人, 男, 座る, ノートパソコン が含まれている画像&#10;&#10;AI 生成コンテンツは誤りを含む可能性があります。">
            <a:extLst>
              <a:ext uri="{FF2B5EF4-FFF2-40B4-BE49-F238E27FC236}">
                <a16:creationId xmlns:a16="http://schemas.microsoft.com/office/drawing/2014/main" id="{DAA8A335-8A29-BD1C-83AA-2E45D55C9FF6}"/>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3543"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93A52EA6-56BF-7916-F7F1-4D7E2ADFCBFF}"/>
              </a:ext>
            </a:extLst>
          </p:cNvPr>
          <p:cNvSpPr>
            <a:spLocks noGrp="1"/>
          </p:cNvSpPr>
          <p:nvPr>
            <p:ph type="title"/>
          </p:nvPr>
        </p:nvSpPr>
        <p:spPr>
          <a:xfrm>
            <a:off x="668866" y="1678666"/>
            <a:ext cx="5123515"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kumimoji="1" lang="ja-JP" altLang="en-US" sz="4800" dirty="0">
                <a:solidFill>
                  <a:schemeClr val="accent2">
                    <a:lumMod val="50000"/>
                  </a:schemeClr>
                </a:solidFill>
              </a:rPr>
              <a:t>前回の復習</a:t>
            </a:r>
            <a:br>
              <a:rPr kumimoji="1" lang="en-US" altLang="ja-JP" sz="4800" dirty="0">
                <a:solidFill>
                  <a:schemeClr val="accent2">
                    <a:lumMod val="50000"/>
                  </a:schemeClr>
                </a:solidFill>
              </a:rPr>
            </a:br>
            <a:endParaRPr kumimoji="1" lang="ja-JP" altLang="en-US" sz="4800" dirty="0">
              <a:solidFill>
                <a:schemeClr val="accent2">
                  <a:lumMod val="50000"/>
                </a:schemeClr>
              </a:solidFill>
            </a:endParaRP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ACFFC2A-37A4-6049-B2DB-94AC01C1A3AA}"/>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a:t>
            </a:fld>
            <a:endParaRPr kumimoji="1" lang="en-US" altLang="ja-JP" sz="900">
              <a:solidFill>
                <a:srgbClr val="FFFFFF"/>
              </a:solidFill>
              <a:latin typeface="+mn-lt"/>
              <a:ea typeface="+mn-ea"/>
            </a:endParaRPr>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7" name="テキスト ボックス 6">
            <a:extLst>
              <a:ext uri="{FF2B5EF4-FFF2-40B4-BE49-F238E27FC236}">
                <a16:creationId xmlns:a16="http://schemas.microsoft.com/office/drawing/2014/main" id="{DA03E60F-18F1-546F-3635-76805C3EBB50}"/>
              </a:ext>
            </a:extLst>
          </p:cNvPr>
          <p:cNvSpPr txBox="1"/>
          <p:nvPr/>
        </p:nvSpPr>
        <p:spPr>
          <a:xfrm>
            <a:off x="1838995" y="3496747"/>
            <a:ext cx="4677884" cy="369332"/>
          </a:xfrm>
          <a:prstGeom prst="rect">
            <a:avLst/>
          </a:prstGeom>
          <a:noFill/>
        </p:spPr>
        <p:txBody>
          <a:bodyPr wrap="none" rtlCol="0">
            <a:spAutoFit/>
          </a:bodyPr>
          <a:lstStyle/>
          <a:p>
            <a:r>
              <a:rPr kumimoji="1" lang="en-US" altLang="ja-JP" dirty="0">
                <a:latin typeface="BIZ UDPゴシック" panose="020B0400000000000000" pitchFamily="50" charset="-128"/>
                <a:ea typeface="BIZ UDPゴシック" panose="020B0400000000000000" pitchFamily="50" charset="-128"/>
                <a:hlinkClick r:id="rId3"/>
              </a:rPr>
              <a:t>2025061820.AI</a:t>
            </a:r>
            <a:r>
              <a:rPr kumimoji="1" lang="ja-JP" altLang="en-US" dirty="0">
                <a:latin typeface="BIZ UDPゴシック" panose="020B0400000000000000" pitchFamily="50" charset="-128"/>
                <a:ea typeface="BIZ UDPゴシック" panose="020B0400000000000000" pitchFamily="50" charset="-128"/>
                <a:hlinkClick r:id="rId3"/>
              </a:rPr>
              <a:t>エージェント勉強会</a:t>
            </a:r>
            <a:r>
              <a:rPr kumimoji="1" lang="en-US" altLang="ja-JP" dirty="0">
                <a:latin typeface="BIZ UDPゴシック" panose="020B0400000000000000" pitchFamily="50" charset="-128"/>
                <a:ea typeface="BIZ UDPゴシック" panose="020B0400000000000000" pitchFamily="50" charset="-128"/>
                <a:hlinkClick r:id="rId3"/>
              </a:rPr>
              <a:t>.pdf</a:t>
            </a:r>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5302398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生成AI（ジェネレーティブAI）とは？ビジネスを革新する新たな可能性｜法人向け｜ソフトバンク">
            <a:extLst>
              <a:ext uri="{FF2B5EF4-FFF2-40B4-BE49-F238E27FC236}">
                <a16:creationId xmlns:a16="http://schemas.microsoft.com/office/drawing/2014/main" id="{1E016F3E-A53B-2FE1-0A4E-90D54EA9C186}"/>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D8DCE342-B6A3-4973-9111-28BBE5BDDBAA}"/>
              </a:ext>
            </a:extLst>
          </p:cNvPr>
          <p:cNvSpPr>
            <a:spLocks noGrp="1"/>
          </p:cNvSpPr>
          <p:nvPr>
            <p:ph type="title" idx="4294967295"/>
          </p:nvPr>
        </p:nvSpPr>
        <p:spPr>
          <a:xfrm>
            <a:off x="5380563" y="1678665"/>
            <a:ext cx="3887839" cy="237216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ja-JP" altLang="en-US" sz="5400" dirty="0">
                <a:solidFill>
                  <a:schemeClr val="accent2">
                    <a:lumMod val="50000"/>
                  </a:schemeClr>
                </a:solidFill>
              </a:rPr>
              <a:t>生成</a:t>
            </a:r>
            <a:r>
              <a:rPr lang="en-US" altLang="ja-JP" sz="5400" dirty="0">
                <a:solidFill>
                  <a:schemeClr val="accent2">
                    <a:lumMod val="50000"/>
                  </a:schemeClr>
                </a:solidFill>
              </a:rPr>
              <a:t>AI</a:t>
            </a:r>
            <a:endParaRPr kumimoji="1" lang="en-US" altLang="ja-JP" sz="5400" dirty="0">
              <a:solidFill>
                <a:schemeClr val="accent2">
                  <a:lumMod val="50000"/>
                </a:schemeClr>
              </a:solidFill>
            </a:endParaRPr>
          </a:p>
        </p:txBody>
      </p:sp>
      <p:sp>
        <p:nvSpPr>
          <p:cNvPr id="26" name="スライド番号プレースホルダー 2">
            <a:extLst>
              <a:ext uri="{FF2B5EF4-FFF2-40B4-BE49-F238E27FC236}">
                <a16:creationId xmlns:a16="http://schemas.microsoft.com/office/drawing/2014/main" id="{B550F294-39AE-4025-BDFF-785D5B44F371}"/>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6</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10794739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678AB06-B45F-AF73-FCAB-CC70871D9813}"/>
              </a:ext>
            </a:extLst>
          </p:cNvPr>
          <p:cNvSpPr/>
          <p:nvPr/>
        </p:nvSpPr>
        <p:spPr>
          <a:xfrm>
            <a:off x="0" y="1193800"/>
            <a:ext cx="12188824" cy="5676900"/>
          </a:xfrm>
          <a:prstGeom prst="rect">
            <a:avLst/>
          </a:prstGeom>
          <a:solidFill>
            <a:srgbClr val="E053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098" name="Picture 2" descr="生成AI（Generative AI）とは">
            <a:extLst>
              <a:ext uri="{FF2B5EF4-FFF2-40B4-BE49-F238E27FC236}">
                <a16:creationId xmlns:a16="http://schemas.microsoft.com/office/drawing/2014/main" id="{21C094C3-F87B-F1B7-35E6-1CF29EDFC3DB}"/>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768468" y="1193800"/>
            <a:ext cx="8953547" cy="5676900"/>
          </a:xfrm>
          <a:prstGeom prst="rect">
            <a:avLst/>
          </a:pr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945AA924-1EF2-3DDA-F851-36B7FE735FD1}"/>
              </a:ext>
            </a:extLst>
          </p:cNvPr>
          <p:cNvSpPr>
            <a:spLocks noGrp="1"/>
          </p:cNvSpPr>
          <p:nvPr>
            <p:ph type="title"/>
          </p:nvPr>
        </p:nvSpPr>
        <p:spPr/>
        <p:txBody>
          <a:bodyPr/>
          <a:lstStyle/>
          <a:p>
            <a:r>
              <a:rPr lang="ja-JP" altLang="en-US" dirty="0"/>
              <a:t>生成</a:t>
            </a:r>
            <a:r>
              <a:rPr lang="en-US" altLang="ja-JP" dirty="0"/>
              <a:t>AI</a:t>
            </a:r>
            <a:endParaRPr kumimoji="1" lang="ja-JP" altLang="en-US" dirty="0"/>
          </a:p>
        </p:txBody>
      </p:sp>
      <p:sp>
        <p:nvSpPr>
          <p:cNvPr id="4" name="スライド番号プレースホルダー 3">
            <a:extLst>
              <a:ext uri="{FF2B5EF4-FFF2-40B4-BE49-F238E27FC236}">
                <a16:creationId xmlns:a16="http://schemas.microsoft.com/office/drawing/2014/main" id="{85DF32FE-4B7E-B357-BC0C-E748858D846C}"/>
              </a:ext>
            </a:extLst>
          </p:cNvPr>
          <p:cNvSpPr>
            <a:spLocks noGrp="1"/>
          </p:cNvSpPr>
          <p:nvPr>
            <p:ph type="sldNum" sz="quarter" idx="11"/>
          </p:nvPr>
        </p:nvSpPr>
        <p:spPr/>
        <p:txBody>
          <a:bodyPr/>
          <a:lstStyle/>
          <a:p>
            <a:fld id="{B01966AA-40F2-4759-97C9-DDA0BED365A6}" type="slidenum">
              <a:rPr kumimoji="1" lang="ja-JP" altLang="en-US" smtClean="0"/>
              <a:pPr/>
              <a:t>7</a:t>
            </a:fld>
            <a:endParaRPr kumimoji="1" lang="ja-JP" altLang="en-US"/>
          </a:p>
        </p:txBody>
      </p:sp>
    </p:spTree>
    <p:extLst>
      <p:ext uri="{BB962C8B-B14F-4D97-AF65-F5344CB8AC3E}">
        <p14:creationId xmlns:p14="http://schemas.microsoft.com/office/powerpoint/2010/main" val="19255794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正方形/長方形 23">
            <a:extLst>
              <a:ext uri="{FF2B5EF4-FFF2-40B4-BE49-F238E27FC236}">
                <a16:creationId xmlns:a16="http://schemas.microsoft.com/office/drawing/2014/main" id="{27B7C0EE-3E9C-9092-377B-639EBF78F528}"/>
              </a:ext>
            </a:extLst>
          </p:cNvPr>
          <p:cNvSpPr/>
          <p:nvPr/>
        </p:nvSpPr>
        <p:spPr>
          <a:xfrm>
            <a:off x="0" y="1189176"/>
            <a:ext cx="12230100" cy="5668823"/>
          </a:xfrm>
          <a:prstGeom prst="rect">
            <a:avLst/>
          </a:prstGeom>
          <a:solidFill>
            <a:srgbClr val="FAF9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2">
            <a:extLst>
              <a:ext uri="{FF2B5EF4-FFF2-40B4-BE49-F238E27FC236}">
                <a16:creationId xmlns:a16="http://schemas.microsoft.com/office/drawing/2014/main" id="{B768C4C6-5C6D-47C1-9C62-631CF7C3E1D7}"/>
              </a:ext>
            </a:extLst>
          </p:cNvPr>
          <p:cNvSpPr>
            <a:spLocks noGrp="1"/>
          </p:cNvSpPr>
          <p:nvPr>
            <p:ph type="title"/>
          </p:nvPr>
        </p:nvSpPr>
        <p:spPr>
          <a:xfrm>
            <a:off x="301659" y="178339"/>
            <a:ext cx="11887167" cy="939208"/>
          </a:xfrm>
        </p:spPr>
        <p:txBody>
          <a:bodyPr vert="horz" lIns="91440" tIns="45720" rIns="91440" bIns="45720" rtlCol="0" anchor="b">
            <a:normAutofit fontScale="90000"/>
          </a:bodyPr>
          <a:lstStyle/>
          <a:p>
            <a:pPr algn="ctr" defTabSz="457200">
              <a:lnSpc>
                <a:spcPct val="90000"/>
              </a:lnSpc>
            </a:pPr>
            <a:r>
              <a:rPr lang="en-US" altLang="ja-JP" sz="4800" kern="1200" dirty="0"/>
              <a:t>LLM</a:t>
            </a:r>
            <a:r>
              <a:rPr lang="ja-JP" altLang="en-US" sz="4400" kern="1200" dirty="0"/>
              <a:t> </a:t>
            </a:r>
            <a:r>
              <a:rPr lang="en-US" altLang="ja-JP" kern="1200" dirty="0"/>
              <a:t>(Large Language Models:</a:t>
            </a:r>
            <a:r>
              <a:rPr lang="ja-JP" altLang="en-US" dirty="0"/>
              <a:t>大規模言語モデル</a:t>
            </a:r>
            <a:r>
              <a:rPr lang="en-US" altLang="ja-JP" dirty="0"/>
              <a:t>)</a:t>
            </a:r>
            <a:endParaRPr kumimoji="1" lang="en-US" altLang="ja-JP" sz="4800" kern="1200" dirty="0"/>
          </a:p>
        </p:txBody>
      </p:sp>
      <p:sp>
        <p:nvSpPr>
          <p:cNvPr id="4" name="スライド番号プレースホルダー 3">
            <a:extLst>
              <a:ext uri="{FF2B5EF4-FFF2-40B4-BE49-F238E27FC236}">
                <a16:creationId xmlns:a16="http://schemas.microsoft.com/office/drawing/2014/main" id="{8AE791EA-5263-4A74-8BCD-3A9C6A86E77A}"/>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8</a:t>
            </a:fld>
            <a:endParaRPr kumimoji="1" lang="en-US" altLang="ja-JP" dirty="0">
              <a:solidFill>
                <a:schemeClr val="accent1"/>
              </a:solidFill>
              <a:latin typeface="+mn-lt"/>
              <a:ea typeface="+mn-ea"/>
            </a:endParaRPr>
          </a:p>
        </p:txBody>
      </p:sp>
      <p:sp>
        <p:nvSpPr>
          <p:cNvPr id="2" name="AutoShape 2" descr="サイドバーでクエリ検索">
            <a:extLst>
              <a:ext uri="{FF2B5EF4-FFF2-40B4-BE49-F238E27FC236}">
                <a16:creationId xmlns:a16="http://schemas.microsoft.com/office/drawing/2014/main" id="{A41FF336-1D34-747C-9E5B-774D156F1F1A}"/>
              </a:ext>
            </a:extLst>
          </p:cNvPr>
          <p:cNvSpPr>
            <a:spLocks noChangeAspect="1" noChangeArrowheads="1"/>
          </p:cNvSpPr>
          <p:nvPr/>
        </p:nvSpPr>
        <p:spPr bwMode="auto">
          <a:xfrm>
            <a:off x="5943600" y="3276600"/>
            <a:ext cx="304800" cy="3048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1" name="図 20">
            <a:extLst>
              <a:ext uri="{FF2B5EF4-FFF2-40B4-BE49-F238E27FC236}">
                <a16:creationId xmlns:a16="http://schemas.microsoft.com/office/drawing/2014/main" id="{EE682AD6-8198-9637-64AC-95B74A1E285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672570" y="5397492"/>
            <a:ext cx="4164286" cy="847883"/>
          </a:xfrm>
          <a:prstGeom prst="rect">
            <a:avLst/>
          </a:prstGeom>
          <a:effectLst>
            <a:outerShdw blurRad="50800" dist="38100" dir="2700000" algn="tl" rotWithShape="0">
              <a:prstClr val="black">
                <a:alpha val="40000"/>
              </a:prstClr>
            </a:outerShdw>
          </a:effectLst>
        </p:spPr>
      </p:pic>
      <p:pic>
        <p:nvPicPr>
          <p:cNvPr id="23" name="図 22">
            <a:extLst>
              <a:ext uri="{FF2B5EF4-FFF2-40B4-BE49-F238E27FC236}">
                <a16:creationId xmlns:a16="http://schemas.microsoft.com/office/drawing/2014/main" id="{7C657826-28A6-AA48-045F-E6B3F4BEC157}"/>
              </a:ext>
            </a:extLst>
          </p:cNvPr>
          <p:cNvPicPr>
            <a:picLocks noChangeAspect="1"/>
          </p:cNvPicPr>
          <p:nvPr/>
        </p:nvPicPr>
        <p:blipFill>
          <a:blip r:embed="rId3"/>
          <a:stretch>
            <a:fillRect/>
          </a:stretch>
        </p:blipFill>
        <p:spPr>
          <a:xfrm>
            <a:off x="6448633" y="5621577"/>
            <a:ext cx="5414963" cy="977702"/>
          </a:xfrm>
          <a:prstGeom prst="rect">
            <a:avLst/>
          </a:prstGeom>
          <a:effectLst>
            <a:outerShdw blurRad="50800" dist="38100" dir="2700000" algn="tl" rotWithShape="0">
              <a:prstClr val="black">
                <a:alpha val="40000"/>
              </a:prstClr>
            </a:outerShdw>
          </a:effectLst>
        </p:spPr>
      </p:pic>
      <p:pic>
        <p:nvPicPr>
          <p:cNvPr id="7" name="図 6">
            <a:extLst>
              <a:ext uri="{FF2B5EF4-FFF2-40B4-BE49-F238E27FC236}">
                <a16:creationId xmlns:a16="http://schemas.microsoft.com/office/drawing/2014/main" id="{7DD90A8E-B062-6F07-0E4C-DE2E898BCC00}"/>
              </a:ext>
            </a:extLst>
          </p:cNvPr>
          <p:cNvPicPr>
            <a:picLocks noChangeAspect="1"/>
          </p:cNvPicPr>
          <p:nvPr/>
        </p:nvPicPr>
        <p:blipFill>
          <a:blip r:embed="rId4"/>
          <a:stretch>
            <a:fillRect/>
          </a:stretch>
        </p:blipFill>
        <p:spPr>
          <a:xfrm>
            <a:off x="649318" y="4281356"/>
            <a:ext cx="5543138" cy="1100519"/>
          </a:xfrm>
          <a:prstGeom prst="rect">
            <a:avLst/>
          </a:prstGeom>
          <a:effectLst>
            <a:outerShdw blurRad="50800" dist="38100" dir="2700000" algn="tl" rotWithShape="0">
              <a:prstClr val="black">
                <a:alpha val="40000"/>
              </a:prstClr>
            </a:outerShdw>
          </a:effectLst>
        </p:spPr>
      </p:pic>
      <p:pic>
        <p:nvPicPr>
          <p:cNvPr id="8" name="図 7">
            <a:extLst>
              <a:ext uri="{FF2B5EF4-FFF2-40B4-BE49-F238E27FC236}">
                <a16:creationId xmlns:a16="http://schemas.microsoft.com/office/drawing/2014/main" id="{5F206C2D-281D-A3F2-7D46-78049B222190}"/>
              </a:ext>
            </a:extLst>
          </p:cNvPr>
          <p:cNvPicPr>
            <a:picLocks noChangeAspect="1"/>
          </p:cNvPicPr>
          <p:nvPr/>
        </p:nvPicPr>
        <p:blipFill>
          <a:blip r:embed="rId5"/>
          <a:stretch>
            <a:fillRect/>
          </a:stretch>
        </p:blipFill>
        <p:spPr>
          <a:xfrm>
            <a:off x="5811529" y="3531375"/>
            <a:ext cx="3344585" cy="839645"/>
          </a:xfrm>
          <a:prstGeom prst="rect">
            <a:avLst/>
          </a:prstGeom>
          <a:effectLst>
            <a:outerShdw blurRad="50800" dist="38100" dir="2700000" algn="tl" rotWithShape="0">
              <a:prstClr val="black">
                <a:alpha val="40000"/>
              </a:prstClr>
            </a:outerShdw>
          </a:effectLst>
        </p:spPr>
      </p:pic>
      <p:pic>
        <p:nvPicPr>
          <p:cNvPr id="9" name="図 8">
            <a:extLst>
              <a:ext uri="{FF2B5EF4-FFF2-40B4-BE49-F238E27FC236}">
                <a16:creationId xmlns:a16="http://schemas.microsoft.com/office/drawing/2014/main" id="{540318BA-70B1-7375-4740-50365AF9C81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384522" y="1339967"/>
            <a:ext cx="2370191" cy="2790599"/>
          </a:xfrm>
          <a:prstGeom prst="rect">
            <a:avLst/>
          </a:prstGeom>
          <a:effectLst>
            <a:outerShdw blurRad="50800" dist="38100" dir="2700000" algn="tl" rotWithShape="0">
              <a:prstClr val="black">
                <a:alpha val="40000"/>
              </a:prstClr>
            </a:outerShdw>
          </a:effectLst>
        </p:spPr>
      </p:pic>
      <p:pic>
        <p:nvPicPr>
          <p:cNvPr id="12" name="図 11">
            <a:extLst>
              <a:ext uri="{FF2B5EF4-FFF2-40B4-BE49-F238E27FC236}">
                <a16:creationId xmlns:a16="http://schemas.microsoft.com/office/drawing/2014/main" id="{C68DD226-919A-DCEC-7049-44006B01CE53}"/>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6245242" y="1601282"/>
            <a:ext cx="3930650" cy="1359072"/>
          </a:xfrm>
          <a:prstGeom prst="rect">
            <a:avLst/>
          </a:prstGeom>
          <a:effectLst>
            <a:outerShdw blurRad="50800" dist="38100" dir="2700000" algn="tl" rotWithShape="0">
              <a:prstClr val="black">
                <a:alpha val="40000"/>
              </a:prstClr>
            </a:outerShdw>
          </a:effectLst>
        </p:spPr>
      </p:pic>
      <p:pic>
        <p:nvPicPr>
          <p:cNvPr id="14" name="図 13">
            <a:extLst>
              <a:ext uri="{FF2B5EF4-FFF2-40B4-BE49-F238E27FC236}">
                <a16:creationId xmlns:a16="http://schemas.microsoft.com/office/drawing/2014/main" id="{F0D50BBC-0AD1-DF60-07B2-5EDB6D67DED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9860154" y="3269290"/>
            <a:ext cx="1682528" cy="204188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18345062"/>
      </p:ext>
    </p:extLst>
  </p:cSld>
  <p:clrMapOvr>
    <a:masterClrMapping/>
  </p:clrMapOvr>
  <p:transition>
    <p:fade/>
  </p:transition>
</p:sld>
</file>

<file path=ppt/theme/theme1.xml><?xml version="1.0" encoding="utf-8"?>
<a:theme xmlns:a="http://schemas.openxmlformats.org/drawingml/2006/main" name="1_ファセット">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1739</Words>
  <Application>Microsoft Office PowerPoint</Application>
  <PresentationFormat>ワイド画面</PresentationFormat>
  <Paragraphs>343</Paragraphs>
  <Slides>52</Slides>
  <Notes>8</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52</vt:i4>
      </vt:variant>
    </vt:vector>
  </HeadingPairs>
  <TitlesOfParts>
    <vt:vector size="56" baseType="lpstr">
      <vt:lpstr>游ゴシック</vt:lpstr>
      <vt:lpstr>Wingdings 3</vt:lpstr>
      <vt:lpstr>BIZ UDPゴシック</vt:lpstr>
      <vt:lpstr>1_ファセット</vt:lpstr>
      <vt:lpstr>ITエンジニア (Developer) 向け AIエージェント開発 ハンズオンセミナー</vt:lpstr>
      <vt:lpstr>社内での取り組み</vt:lpstr>
      <vt:lpstr>社外での取り組み</vt:lpstr>
      <vt:lpstr>PowerPoint プレゼンテーション</vt:lpstr>
      <vt:lpstr>アジェンダ</vt:lpstr>
      <vt:lpstr>前回の復習 </vt:lpstr>
      <vt:lpstr>生成AI</vt:lpstr>
      <vt:lpstr>生成AI</vt:lpstr>
      <vt:lpstr>LLM (Large Language Models:大規模言語モデル)</vt:lpstr>
      <vt:lpstr>PowerPoint プレゼンテーション</vt:lpstr>
      <vt:lpstr>AIエージェント</vt:lpstr>
      <vt:lpstr>生成AIとAIエージェント</vt:lpstr>
      <vt:lpstr>AIエージェントの例 (主にコーディング関連)</vt:lpstr>
      <vt:lpstr>PowerPoint プレゼンテーション</vt:lpstr>
      <vt:lpstr>PowerPoint プレゼンテーション</vt:lpstr>
      <vt:lpstr>PowerPoint プレゼンテーション</vt:lpstr>
      <vt:lpstr>PowerPoint プレゼンテーション</vt:lpstr>
      <vt:lpstr>AIエージェントの例</vt:lpstr>
      <vt:lpstr>AI エージェント開発</vt:lpstr>
      <vt:lpstr>マイクロソフト技術でのAIエージェントの開発 </vt:lpstr>
      <vt:lpstr>MCP (Model Context Protocol)</vt:lpstr>
      <vt:lpstr>MCP (Model Context Protocol)</vt:lpstr>
      <vt:lpstr>MCP (Model Context Protocol)</vt:lpstr>
      <vt:lpstr>MCP Server</vt:lpstr>
      <vt:lpstr>多数の MCP サーバー</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【参考】 Function Calling</vt:lpstr>
      <vt:lpstr>【参考】 Function Calling と MCP</vt:lpstr>
      <vt:lpstr>【参考】 RAG (Retrieval-Augmented Generation) </vt:lpstr>
      <vt:lpstr>【参考】 RAG (Retrieval-Augmented Generation) </vt:lpstr>
      <vt:lpstr>【参考】 ファインチューニング</vt:lpstr>
      <vt:lpstr>【参考】 A2A (Agent-to-Agent)</vt:lpstr>
      <vt:lpstr>AIエージェントとMCPサーバーの開発</vt:lpstr>
      <vt:lpstr>SemanticKernel (AIエージェント構築用ミドルウェア)</vt:lpstr>
      <vt:lpstr>PowerPoint プレゼンテーション</vt:lpstr>
      <vt:lpstr>Microsoft Agent Framework </vt:lpstr>
      <vt:lpstr>Microsoft Agent Framework</vt:lpstr>
      <vt:lpstr>Microsoft Agent Framework</vt:lpstr>
      <vt:lpstr>PowerPoint プレゼンテーション</vt:lpstr>
      <vt:lpstr>Microsoft Agent Framework の特長</vt:lpstr>
      <vt:lpstr>Microsoft Agent Framework</vt:lpstr>
      <vt:lpstr>MCP サーバーと MCP クライアントの開発</vt:lpstr>
      <vt:lpstr>【参考】 AIエージェントのログ (LLMへの指示の例)</vt:lpstr>
      <vt:lpstr>チュートリアル こちら</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2018-02-01T05:31:23Z</dcterms:created>
  <dcterms:modified xsi:type="dcterms:W3CDTF">2025-10-22T05:56:28Z</dcterms:modified>
</cp:coreProperties>
</file>

<file path=docProps/thumbnail.jpeg>
</file>